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46"/>
  </p:notesMasterIdLst>
  <p:handoutMasterIdLst>
    <p:handoutMasterId r:id="rId47"/>
  </p:handoutMasterIdLst>
  <p:sldIdLst>
    <p:sldId id="415" r:id="rId4"/>
    <p:sldId id="416" r:id="rId5"/>
    <p:sldId id="401" r:id="rId6"/>
    <p:sldId id="455" r:id="rId7"/>
    <p:sldId id="439" r:id="rId8"/>
    <p:sldId id="481" r:id="rId9"/>
    <p:sldId id="457" r:id="rId10"/>
    <p:sldId id="507" r:id="rId11"/>
    <p:sldId id="508" r:id="rId12"/>
    <p:sldId id="435" r:id="rId13"/>
    <p:sldId id="440" r:id="rId14"/>
    <p:sldId id="403" r:id="rId15"/>
    <p:sldId id="477" r:id="rId16"/>
    <p:sldId id="438" r:id="rId17"/>
    <p:sldId id="444" r:id="rId18"/>
    <p:sldId id="431" r:id="rId19"/>
    <p:sldId id="458" r:id="rId20"/>
    <p:sldId id="459" r:id="rId21"/>
    <p:sldId id="482" r:id="rId22"/>
    <p:sldId id="460" r:id="rId23"/>
    <p:sldId id="462" r:id="rId24"/>
    <p:sldId id="486" r:id="rId25"/>
    <p:sldId id="487" r:id="rId26"/>
    <p:sldId id="499" r:id="rId27"/>
    <p:sldId id="463" r:id="rId28"/>
    <p:sldId id="500" r:id="rId29"/>
    <p:sldId id="484" r:id="rId30"/>
    <p:sldId id="496" r:id="rId31"/>
    <p:sldId id="466" r:id="rId32"/>
    <p:sldId id="493" r:id="rId33"/>
    <p:sldId id="467" r:id="rId34"/>
    <p:sldId id="470" r:id="rId35"/>
    <p:sldId id="501" r:id="rId36"/>
    <p:sldId id="503" r:id="rId37"/>
    <p:sldId id="479" r:id="rId38"/>
    <p:sldId id="472" r:id="rId39"/>
    <p:sldId id="473" r:id="rId40"/>
    <p:sldId id="474" r:id="rId41"/>
    <p:sldId id="475" r:id="rId42"/>
    <p:sldId id="504" r:id="rId43"/>
    <p:sldId id="506" r:id="rId44"/>
    <p:sldId id="404" r:id="rId4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 userDrawn="1">
          <p15:clr>
            <a:srgbClr val="A4A3A4"/>
          </p15:clr>
        </p15:guide>
        <p15:guide id="2" pos="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4692FF"/>
    <a:srgbClr val="F79646"/>
    <a:srgbClr val="E75012"/>
    <a:srgbClr val="FFFFFF"/>
    <a:srgbClr val="0070C0"/>
    <a:srgbClr val="5767B4"/>
    <a:srgbClr val="002060"/>
    <a:srgbClr val="E46C0A"/>
    <a:srgbClr val="007C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86997" autoAdjust="0"/>
  </p:normalViewPr>
  <p:slideViewPr>
    <p:cSldViewPr>
      <p:cViewPr varScale="1">
        <p:scale>
          <a:sx n="119" d="100"/>
          <a:sy n="119" d="100"/>
        </p:scale>
        <p:origin x="312" y="110"/>
      </p:cViewPr>
      <p:guideLst>
        <p:guide orient="horz" pos="169"/>
        <p:guide pos="20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_RLoesel\Telecharger\question%20(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4982-3B4F-9BCA-D27AB9FF2619}"/>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4982-3B4F-9BCA-D27AB9FF2619}"/>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4982-3B4F-9BCA-D27AB9FF261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Feuil1!$A$2:$A$4</c:f>
              <c:strCache>
                <c:ptCount val="3"/>
                <c:pt idx="0">
                  <c:v>Oui</c:v>
                </c:pt>
                <c:pt idx="1">
                  <c:v>Peut-être</c:v>
                </c:pt>
                <c:pt idx="2">
                  <c:v>Non </c:v>
                </c:pt>
              </c:strCache>
            </c:strRef>
          </c:cat>
          <c:val>
            <c:numRef>
              <c:f>Feuil1!$B$2:$B$4</c:f>
              <c:numCache>
                <c:formatCode>General</c:formatCode>
                <c:ptCount val="3"/>
                <c:pt idx="0">
                  <c:v>7</c:v>
                </c:pt>
                <c:pt idx="1">
                  <c:v>6</c:v>
                </c:pt>
                <c:pt idx="2">
                  <c:v>2</c:v>
                </c:pt>
              </c:numCache>
            </c:numRef>
          </c:val>
          <c:extLst xmlns:c16r2="http://schemas.microsoft.com/office/drawing/2015/06/chart">
            <c:ext xmlns:c16="http://schemas.microsoft.com/office/drawing/2014/chart" uri="{C3380CC4-5D6E-409C-BE32-E72D297353CC}">
              <c16:uniqueId val="{00000006-4982-3B4F-9BCA-D27AB9FF26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4679870833727755"/>
          <c:y val="0.90976974780579933"/>
          <c:w val="0.31910188909672937"/>
          <c:h val="9.0230252194200639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645278291048313"/>
          <c:y val="8.73903320144503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Results!$B$3</c:f>
              <c:strCache>
                <c:ptCount val="1"/>
                <c:pt idx="0">
                  <c:v>Nombre de votes</c:v>
                </c:pt>
              </c:strCache>
            </c:strRef>
          </c:tx>
          <c:spPr>
            <a:solidFill>
              <a:schemeClr val="accent1"/>
            </a:solidFill>
            <a:ln>
              <a:noFill/>
            </a:ln>
            <a:effectLst/>
          </c:spPr>
          <c:invertIfNegative val="0"/>
          <c:cat>
            <c:strRef>
              <c:f>Results!$A$4:$A$23</c:f>
              <c:strCache>
                <c:ptCount val="20"/>
                <c:pt idx="0">
                  <c:v>Offre de produits (de qualité) pour la restauration collective publique</c:v>
                </c:pt>
                <c:pt idx="1">
                  <c:v>Offre de produits (de qualité) pour la restauration collective privée</c:v>
                </c:pt>
                <c:pt idx="2">
                  <c:v>Offre de produits (de qualité) pour la restauration commerciale</c:v>
                </c:pt>
                <c:pt idx="3">
                  <c:v>Offre de produits (de qualité) pour la distribution GMS</c:v>
                </c:pt>
                <c:pt idx="4">
                  <c:v>Offre de produits (de qualité) pour la restauration commerciale de proximité (boucherie, boulangeries…)</c:v>
                </c:pt>
                <c:pt idx="5">
                  <c:v>Services : sous-traitance d’étapes de transformation...</c:v>
                </c:pt>
                <c:pt idx="6">
                  <c:v>Services : Logistique / Stockage</c:v>
                </c:pt>
                <c:pt idx="7">
                  <c:v>Valorisation du patrimoine alimentaire (produits, entreprises, savoir faire)</c:v>
                </c:pt>
                <c:pt idx="8">
                  <c:v>Aménagement du territoire (Valorisation du patrimoine / de friches)</c:v>
                </c:pt>
                <c:pt idx="9">
                  <c:v>Réduction &amp; valorisation des déchets</c:v>
                </c:pt>
                <c:pt idx="10">
                  <c:v>Réduction du gaspillage (de la production à la consommation)</c:v>
                </c:pt>
                <c:pt idx="11">
                  <c:v>Innovation produit-santé : clean labels, naturalité, réduction de l'ultra-transformation, ...</c:v>
                </c:pt>
                <c:pt idx="12">
                  <c:v>Don alimentaire</c:v>
                </c:pt>
                <c:pt idx="13">
                  <c:v>Offre de produits de qualité accessible à tous</c:v>
                </c:pt>
                <c:pt idx="14">
                  <c:v>Développement de l'emploi &amp; attractivité (Gestion prévisionnelle des emplois, formation, entreprenariat, ...)</c:v>
                </c:pt>
                <c:pt idx="15">
                  <c:v>Renforcement de l'approvisionnement local (Sourcing, contractualisation, répartition de la valeur ajouté, ...)</c:v>
                </c:pt>
                <c:pt idx="16">
                  <c:v>Réduction de l’empreinte environnementale / utilisation des ressources</c:v>
                </c:pt>
                <c:pt idx="17">
                  <c:v>Sensibilisation des consommateurs au bien manger</c:v>
                </c:pt>
                <c:pt idx="18">
                  <c:v>Accompagnement dans la transition agroécologique</c:v>
                </c:pt>
                <c:pt idx="19">
                  <c:v>Meilleure répartition de la valeur ajoutée / meilleure rémunération des producteurs</c:v>
                </c:pt>
              </c:strCache>
            </c:strRef>
          </c:cat>
          <c:val>
            <c:numRef>
              <c:f>Results!$B$4:$B$23</c:f>
              <c:numCache>
                <c:formatCode>General</c:formatCode>
                <c:ptCount val="20"/>
                <c:pt idx="0">
                  <c:v>12</c:v>
                </c:pt>
                <c:pt idx="1">
                  <c:v>3</c:v>
                </c:pt>
                <c:pt idx="2">
                  <c:v>0</c:v>
                </c:pt>
                <c:pt idx="3">
                  <c:v>4</c:v>
                </c:pt>
                <c:pt idx="4">
                  <c:v>6</c:v>
                </c:pt>
                <c:pt idx="5">
                  <c:v>5</c:v>
                </c:pt>
                <c:pt idx="6">
                  <c:v>8</c:v>
                </c:pt>
                <c:pt idx="7">
                  <c:v>8</c:v>
                </c:pt>
                <c:pt idx="8">
                  <c:v>2</c:v>
                </c:pt>
                <c:pt idx="9">
                  <c:v>3</c:v>
                </c:pt>
                <c:pt idx="10">
                  <c:v>7</c:v>
                </c:pt>
                <c:pt idx="11">
                  <c:v>1</c:v>
                </c:pt>
                <c:pt idx="12">
                  <c:v>6</c:v>
                </c:pt>
                <c:pt idx="13">
                  <c:v>10</c:v>
                </c:pt>
                <c:pt idx="14">
                  <c:v>1</c:v>
                </c:pt>
                <c:pt idx="15">
                  <c:v>6</c:v>
                </c:pt>
                <c:pt idx="16">
                  <c:v>2</c:v>
                </c:pt>
                <c:pt idx="17">
                  <c:v>10</c:v>
                </c:pt>
                <c:pt idx="18">
                  <c:v>8</c:v>
                </c:pt>
                <c:pt idx="19">
                  <c:v>4</c:v>
                </c:pt>
              </c:numCache>
            </c:numRef>
          </c:val>
        </c:ser>
        <c:dLbls>
          <c:showLegendKey val="0"/>
          <c:showVal val="0"/>
          <c:showCatName val="0"/>
          <c:showSerName val="0"/>
          <c:showPercent val="0"/>
          <c:showBubbleSize val="0"/>
        </c:dLbls>
        <c:gapWidth val="182"/>
        <c:axId val="1130458624"/>
        <c:axId val="1130473312"/>
      </c:barChart>
      <c:catAx>
        <c:axId val="1130458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30473312"/>
        <c:crosses val="autoZero"/>
        <c:auto val="1"/>
        <c:lblAlgn val="ctr"/>
        <c:lblOffset val="100"/>
        <c:noMultiLvlLbl val="0"/>
      </c:catAx>
      <c:valAx>
        <c:axId val="11304733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30458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8F78F-C03F-4E83-BC75-F290DE855C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166C8129-2BCC-4E46-A38C-D0C84B9DDFF5}">
      <dgm:prSet phldrT="[Texte]"/>
      <dgm:spPr/>
      <dgm:t>
        <a:bodyPr/>
        <a:lstStyle/>
        <a:p>
          <a:r>
            <a:rPr lang="fr-FR" dirty="0"/>
            <a:t>Formulation</a:t>
          </a:r>
        </a:p>
      </dgm:t>
    </dgm:pt>
    <dgm:pt modelId="{08054795-4A76-41E1-9E98-775E739F3509}" type="parTrans" cxnId="{E5F089A3-BA26-45F0-803C-C97707C7D774}">
      <dgm:prSet/>
      <dgm:spPr/>
      <dgm:t>
        <a:bodyPr/>
        <a:lstStyle/>
        <a:p>
          <a:endParaRPr lang="fr-FR"/>
        </a:p>
      </dgm:t>
    </dgm:pt>
    <dgm:pt modelId="{ECF01B41-C47D-4AD7-8A7A-7F5905FD3063}" type="sibTrans" cxnId="{E5F089A3-BA26-45F0-803C-C97707C7D774}">
      <dgm:prSet/>
      <dgm:spPr/>
      <dgm:t>
        <a:bodyPr/>
        <a:lstStyle/>
        <a:p>
          <a:endParaRPr lang="fr-FR"/>
        </a:p>
      </dgm:t>
    </dgm:pt>
    <dgm:pt modelId="{7F8E2058-3D11-4196-A883-D52681B18EF0}">
      <dgm:prSet phldrT="[Texte]"/>
      <dgm:spPr/>
      <dgm:t>
        <a:bodyPr/>
        <a:lstStyle/>
        <a:p>
          <a:r>
            <a:rPr lang="fr-FR" dirty="0"/>
            <a:t>Grammage</a:t>
          </a:r>
        </a:p>
      </dgm:t>
    </dgm:pt>
    <dgm:pt modelId="{28D0A3A7-9CF4-4FBC-8972-EEB2196A7FB5}" type="parTrans" cxnId="{38EF9C77-1D5B-4227-BC6A-462F582EB73C}">
      <dgm:prSet/>
      <dgm:spPr/>
      <dgm:t>
        <a:bodyPr/>
        <a:lstStyle/>
        <a:p>
          <a:endParaRPr lang="fr-FR"/>
        </a:p>
      </dgm:t>
    </dgm:pt>
    <dgm:pt modelId="{9FB7B5E4-2EF1-4AEC-8987-3519A86D35E6}" type="sibTrans" cxnId="{38EF9C77-1D5B-4227-BC6A-462F582EB73C}">
      <dgm:prSet/>
      <dgm:spPr/>
      <dgm:t>
        <a:bodyPr/>
        <a:lstStyle/>
        <a:p>
          <a:endParaRPr lang="fr-FR"/>
        </a:p>
      </dgm:t>
    </dgm:pt>
    <dgm:pt modelId="{0893BD82-28E8-471A-87D0-B87C41B34EF2}">
      <dgm:prSet phldrT="[Texte]"/>
      <dgm:spPr/>
      <dgm:t>
        <a:bodyPr/>
        <a:lstStyle/>
        <a:p>
          <a:r>
            <a:rPr lang="fr-FR" dirty="0"/>
            <a:t>Conditionnement</a:t>
          </a:r>
        </a:p>
      </dgm:t>
    </dgm:pt>
    <dgm:pt modelId="{B70DBD7B-D58C-4653-A19F-A906EB8C5613}" type="parTrans" cxnId="{32A21BEA-AD06-4D9F-B431-8AAFD2B81341}">
      <dgm:prSet/>
      <dgm:spPr/>
      <dgm:t>
        <a:bodyPr/>
        <a:lstStyle/>
        <a:p>
          <a:endParaRPr lang="fr-FR"/>
        </a:p>
      </dgm:t>
    </dgm:pt>
    <dgm:pt modelId="{15DCD65D-C8F1-47C8-A566-89E6B0C08821}" type="sibTrans" cxnId="{32A21BEA-AD06-4D9F-B431-8AAFD2B81341}">
      <dgm:prSet/>
      <dgm:spPr/>
      <dgm:t>
        <a:bodyPr/>
        <a:lstStyle/>
        <a:p>
          <a:endParaRPr lang="fr-FR"/>
        </a:p>
      </dgm:t>
    </dgm:pt>
    <dgm:pt modelId="{4B451E89-76FC-42F5-A618-08197823D35B}">
      <dgm:prSet phldrT="[Texte]"/>
      <dgm:spPr/>
      <dgm:t>
        <a:bodyPr/>
        <a:lstStyle/>
        <a:p>
          <a:r>
            <a:rPr lang="fr-FR" dirty="0"/>
            <a:t>Degré de transformation</a:t>
          </a:r>
        </a:p>
      </dgm:t>
    </dgm:pt>
    <dgm:pt modelId="{D365CCD3-A2EF-4CB2-B054-5099692F8188}" type="parTrans" cxnId="{01F57BEE-5D07-4D73-851D-B37D050EA643}">
      <dgm:prSet/>
      <dgm:spPr/>
      <dgm:t>
        <a:bodyPr/>
        <a:lstStyle/>
        <a:p>
          <a:endParaRPr lang="fr-FR"/>
        </a:p>
      </dgm:t>
    </dgm:pt>
    <dgm:pt modelId="{42132351-7A86-4E12-9332-507579D0BB9C}" type="sibTrans" cxnId="{01F57BEE-5D07-4D73-851D-B37D050EA643}">
      <dgm:prSet/>
      <dgm:spPr/>
      <dgm:t>
        <a:bodyPr/>
        <a:lstStyle/>
        <a:p>
          <a:endParaRPr lang="fr-FR"/>
        </a:p>
      </dgm:t>
    </dgm:pt>
    <dgm:pt modelId="{0AFF3D84-341E-41F3-811C-D686A78A40A0}" type="pres">
      <dgm:prSet presAssocID="{FF68F78F-C03F-4E83-BC75-F290DE855C27}" presName="Name0" presStyleCnt="0">
        <dgm:presLayoutVars>
          <dgm:chMax val="7"/>
          <dgm:chPref val="7"/>
          <dgm:dir/>
        </dgm:presLayoutVars>
      </dgm:prSet>
      <dgm:spPr/>
      <dgm:t>
        <a:bodyPr/>
        <a:lstStyle/>
        <a:p>
          <a:endParaRPr lang="fr-FR"/>
        </a:p>
      </dgm:t>
    </dgm:pt>
    <dgm:pt modelId="{92C963FE-D373-4D03-85B8-40B3B3242CA5}" type="pres">
      <dgm:prSet presAssocID="{FF68F78F-C03F-4E83-BC75-F290DE855C27}" presName="Name1" presStyleCnt="0"/>
      <dgm:spPr/>
    </dgm:pt>
    <dgm:pt modelId="{13603F07-9EB7-4ACA-A7B7-D34D5C596103}" type="pres">
      <dgm:prSet presAssocID="{FF68F78F-C03F-4E83-BC75-F290DE855C27}" presName="cycle" presStyleCnt="0"/>
      <dgm:spPr/>
    </dgm:pt>
    <dgm:pt modelId="{C5370999-4B34-497C-BCBF-3F4FC6EDB271}" type="pres">
      <dgm:prSet presAssocID="{FF68F78F-C03F-4E83-BC75-F290DE855C27}" presName="srcNode" presStyleLbl="node1" presStyleIdx="0" presStyleCnt="4"/>
      <dgm:spPr/>
    </dgm:pt>
    <dgm:pt modelId="{CF8E8C3E-0407-4667-A81F-872E45081F9F}" type="pres">
      <dgm:prSet presAssocID="{FF68F78F-C03F-4E83-BC75-F290DE855C27}" presName="conn" presStyleLbl="parChTrans1D2" presStyleIdx="0" presStyleCnt="1"/>
      <dgm:spPr/>
      <dgm:t>
        <a:bodyPr/>
        <a:lstStyle/>
        <a:p>
          <a:endParaRPr lang="fr-FR"/>
        </a:p>
      </dgm:t>
    </dgm:pt>
    <dgm:pt modelId="{2009482D-A5A9-47C7-A1B2-5031B79A2B41}" type="pres">
      <dgm:prSet presAssocID="{FF68F78F-C03F-4E83-BC75-F290DE855C27}" presName="extraNode" presStyleLbl="node1" presStyleIdx="0" presStyleCnt="4"/>
      <dgm:spPr/>
    </dgm:pt>
    <dgm:pt modelId="{F1DDC32C-8CDD-4E47-9959-F014F91BE8F8}" type="pres">
      <dgm:prSet presAssocID="{FF68F78F-C03F-4E83-BC75-F290DE855C27}" presName="dstNode" presStyleLbl="node1" presStyleIdx="0" presStyleCnt="4"/>
      <dgm:spPr/>
    </dgm:pt>
    <dgm:pt modelId="{9FB2FF99-DDE1-462B-9215-C43D549D2F34}" type="pres">
      <dgm:prSet presAssocID="{166C8129-2BCC-4E46-A38C-D0C84B9DDFF5}" presName="text_1" presStyleLbl="node1" presStyleIdx="0" presStyleCnt="4">
        <dgm:presLayoutVars>
          <dgm:bulletEnabled val="1"/>
        </dgm:presLayoutVars>
      </dgm:prSet>
      <dgm:spPr/>
      <dgm:t>
        <a:bodyPr/>
        <a:lstStyle/>
        <a:p>
          <a:endParaRPr lang="fr-FR"/>
        </a:p>
      </dgm:t>
    </dgm:pt>
    <dgm:pt modelId="{11702CE5-6523-4848-A7F0-6E1F6BE36BE4}" type="pres">
      <dgm:prSet presAssocID="{166C8129-2BCC-4E46-A38C-D0C84B9DDFF5}" presName="accent_1" presStyleCnt="0"/>
      <dgm:spPr/>
    </dgm:pt>
    <dgm:pt modelId="{FBCECA02-A609-4548-A304-76CE2392152B}" type="pres">
      <dgm:prSet presAssocID="{166C8129-2BCC-4E46-A38C-D0C84B9DDFF5}" presName="accentRepeatNode" presStyleLbl="solidFgAcc1" presStyleIdx="0" presStyleCnt="4"/>
      <dgm:spPr/>
    </dgm:pt>
    <dgm:pt modelId="{5CF78A53-CE74-4346-94A9-92074016F8C9}" type="pres">
      <dgm:prSet presAssocID="{4B451E89-76FC-42F5-A618-08197823D35B}" presName="text_2" presStyleLbl="node1" presStyleIdx="1" presStyleCnt="4">
        <dgm:presLayoutVars>
          <dgm:bulletEnabled val="1"/>
        </dgm:presLayoutVars>
      </dgm:prSet>
      <dgm:spPr/>
      <dgm:t>
        <a:bodyPr/>
        <a:lstStyle/>
        <a:p>
          <a:endParaRPr lang="fr-FR"/>
        </a:p>
      </dgm:t>
    </dgm:pt>
    <dgm:pt modelId="{B339FBBA-C78A-45B0-842C-ED8DE3E4FB40}" type="pres">
      <dgm:prSet presAssocID="{4B451E89-76FC-42F5-A618-08197823D35B}" presName="accent_2" presStyleCnt="0"/>
      <dgm:spPr/>
    </dgm:pt>
    <dgm:pt modelId="{7B6B58D1-A806-406E-9FA2-FB620F4529B8}" type="pres">
      <dgm:prSet presAssocID="{4B451E89-76FC-42F5-A618-08197823D35B}" presName="accentRepeatNode" presStyleLbl="solidFgAcc1" presStyleIdx="1" presStyleCnt="4"/>
      <dgm:spPr/>
    </dgm:pt>
    <dgm:pt modelId="{A9299E5E-44F0-408E-963F-85AD77580753}" type="pres">
      <dgm:prSet presAssocID="{7F8E2058-3D11-4196-A883-D52681B18EF0}" presName="text_3" presStyleLbl="node1" presStyleIdx="2" presStyleCnt="4">
        <dgm:presLayoutVars>
          <dgm:bulletEnabled val="1"/>
        </dgm:presLayoutVars>
      </dgm:prSet>
      <dgm:spPr/>
      <dgm:t>
        <a:bodyPr/>
        <a:lstStyle/>
        <a:p>
          <a:endParaRPr lang="fr-FR"/>
        </a:p>
      </dgm:t>
    </dgm:pt>
    <dgm:pt modelId="{27E6A0E2-BBA0-42A8-8841-AA48AE3F1F79}" type="pres">
      <dgm:prSet presAssocID="{7F8E2058-3D11-4196-A883-D52681B18EF0}" presName="accent_3" presStyleCnt="0"/>
      <dgm:spPr/>
    </dgm:pt>
    <dgm:pt modelId="{EE2C4926-6B58-49FA-B5C8-F4347900F3E3}" type="pres">
      <dgm:prSet presAssocID="{7F8E2058-3D11-4196-A883-D52681B18EF0}" presName="accentRepeatNode" presStyleLbl="solidFgAcc1" presStyleIdx="2" presStyleCnt="4"/>
      <dgm:spPr/>
    </dgm:pt>
    <dgm:pt modelId="{5F394949-1958-46EB-B318-96027D018C4F}" type="pres">
      <dgm:prSet presAssocID="{0893BD82-28E8-471A-87D0-B87C41B34EF2}" presName="text_4" presStyleLbl="node1" presStyleIdx="3" presStyleCnt="4">
        <dgm:presLayoutVars>
          <dgm:bulletEnabled val="1"/>
        </dgm:presLayoutVars>
      </dgm:prSet>
      <dgm:spPr/>
      <dgm:t>
        <a:bodyPr/>
        <a:lstStyle/>
        <a:p>
          <a:endParaRPr lang="fr-FR"/>
        </a:p>
      </dgm:t>
    </dgm:pt>
    <dgm:pt modelId="{850D0203-07C5-43ED-8976-3A263DEB5015}" type="pres">
      <dgm:prSet presAssocID="{0893BD82-28E8-471A-87D0-B87C41B34EF2}" presName="accent_4" presStyleCnt="0"/>
      <dgm:spPr/>
    </dgm:pt>
    <dgm:pt modelId="{0F946B4E-CA9D-46C6-821C-041D6684EC48}" type="pres">
      <dgm:prSet presAssocID="{0893BD82-28E8-471A-87D0-B87C41B34EF2}" presName="accentRepeatNode" presStyleLbl="solidFgAcc1" presStyleIdx="3" presStyleCnt="4"/>
      <dgm:spPr/>
    </dgm:pt>
  </dgm:ptLst>
  <dgm:cxnLst>
    <dgm:cxn modelId="{AD448586-A2A0-426C-A8EE-E5C488719DCB}" type="presOf" srcId="{4B451E89-76FC-42F5-A618-08197823D35B}" destId="{5CF78A53-CE74-4346-94A9-92074016F8C9}" srcOrd="0" destOrd="0" presId="urn:microsoft.com/office/officeart/2008/layout/VerticalCurvedList"/>
    <dgm:cxn modelId="{EA2D2532-A543-4BB2-A5A3-0910DE97E912}" type="presOf" srcId="{0893BD82-28E8-471A-87D0-B87C41B34EF2}" destId="{5F394949-1958-46EB-B318-96027D018C4F}" srcOrd="0" destOrd="0" presId="urn:microsoft.com/office/officeart/2008/layout/VerticalCurvedList"/>
    <dgm:cxn modelId="{E5F089A3-BA26-45F0-803C-C97707C7D774}" srcId="{FF68F78F-C03F-4E83-BC75-F290DE855C27}" destId="{166C8129-2BCC-4E46-A38C-D0C84B9DDFF5}" srcOrd="0" destOrd="0" parTransId="{08054795-4A76-41E1-9E98-775E739F3509}" sibTransId="{ECF01B41-C47D-4AD7-8A7A-7F5905FD3063}"/>
    <dgm:cxn modelId="{38EF9C77-1D5B-4227-BC6A-462F582EB73C}" srcId="{FF68F78F-C03F-4E83-BC75-F290DE855C27}" destId="{7F8E2058-3D11-4196-A883-D52681B18EF0}" srcOrd="2" destOrd="0" parTransId="{28D0A3A7-9CF4-4FBC-8972-EEB2196A7FB5}" sibTransId="{9FB7B5E4-2EF1-4AEC-8987-3519A86D35E6}"/>
    <dgm:cxn modelId="{01F57BEE-5D07-4D73-851D-B37D050EA643}" srcId="{FF68F78F-C03F-4E83-BC75-F290DE855C27}" destId="{4B451E89-76FC-42F5-A618-08197823D35B}" srcOrd="1" destOrd="0" parTransId="{D365CCD3-A2EF-4CB2-B054-5099692F8188}" sibTransId="{42132351-7A86-4E12-9332-507579D0BB9C}"/>
    <dgm:cxn modelId="{0444AE80-78FD-4A81-8624-E729B8B9E90B}" type="presOf" srcId="{7F8E2058-3D11-4196-A883-D52681B18EF0}" destId="{A9299E5E-44F0-408E-963F-85AD77580753}" srcOrd="0" destOrd="0" presId="urn:microsoft.com/office/officeart/2008/layout/VerticalCurvedList"/>
    <dgm:cxn modelId="{610C2333-BC04-4C7F-A987-66184CCC19B9}" type="presOf" srcId="{166C8129-2BCC-4E46-A38C-D0C84B9DDFF5}" destId="{9FB2FF99-DDE1-462B-9215-C43D549D2F34}" srcOrd="0" destOrd="0" presId="urn:microsoft.com/office/officeart/2008/layout/VerticalCurvedList"/>
    <dgm:cxn modelId="{108E8319-2524-41FE-9FF0-7F6FBA2CF02B}" type="presOf" srcId="{FF68F78F-C03F-4E83-BC75-F290DE855C27}" destId="{0AFF3D84-341E-41F3-811C-D686A78A40A0}" srcOrd="0" destOrd="0" presId="urn:microsoft.com/office/officeart/2008/layout/VerticalCurvedList"/>
    <dgm:cxn modelId="{A0E6B644-0DF4-4821-BCFA-0D46A61DD4CB}" type="presOf" srcId="{ECF01B41-C47D-4AD7-8A7A-7F5905FD3063}" destId="{CF8E8C3E-0407-4667-A81F-872E45081F9F}" srcOrd="0" destOrd="0" presId="urn:microsoft.com/office/officeart/2008/layout/VerticalCurvedList"/>
    <dgm:cxn modelId="{32A21BEA-AD06-4D9F-B431-8AAFD2B81341}" srcId="{FF68F78F-C03F-4E83-BC75-F290DE855C27}" destId="{0893BD82-28E8-471A-87D0-B87C41B34EF2}" srcOrd="3" destOrd="0" parTransId="{B70DBD7B-D58C-4653-A19F-A906EB8C5613}" sibTransId="{15DCD65D-C8F1-47C8-A566-89E6B0C08821}"/>
    <dgm:cxn modelId="{983CE56B-E847-4040-AD0A-A2985951A6E5}" type="presParOf" srcId="{0AFF3D84-341E-41F3-811C-D686A78A40A0}" destId="{92C963FE-D373-4D03-85B8-40B3B3242CA5}" srcOrd="0" destOrd="0" presId="urn:microsoft.com/office/officeart/2008/layout/VerticalCurvedList"/>
    <dgm:cxn modelId="{6682EBB2-6623-439C-B1EB-E6123C8BF183}" type="presParOf" srcId="{92C963FE-D373-4D03-85B8-40B3B3242CA5}" destId="{13603F07-9EB7-4ACA-A7B7-D34D5C596103}" srcOrd="0" destOrd="0" presId="urn:microsoft.com/office/officeart/2008/layout/VerticalCurvedList"/>
    <dgm:cxn modelId="{8AF18622-2931-4F58-8614-71B45EDB3726}" type="presParOf" srcId="{13603F07-9EB7-4ACA-A7B7-D34D5C596103}" destId="{C5370999-4B34-497C-BCBF-3F4FC6EDB271}" srcOrd="0" destOrd="0" presId="urn:microsoft.com/office/officeart/2008/layout/VerticalCurvedList"/>
    <dgm:cxn modelId="{54932E67-B9CD-449F-8A3F-78D2CB3589A9}" type="presParOf" srcId="{13603F07-9EB7-4ACA-A7B7-D34D5C596103}" destId="{CF8E8C3E-0407-4667-A81F-872E45081F9F}" srcOrd="1" destOrd="0" presId="urn:microsoft.com/office/officeart/2008/layout/VerticalCurvedList"/>
    <dgm:cxn modelId="{E3597138-95AC-4165-AAC1-DD5F1F8CE8C6}" type="presParOf" srcId="{13603F07-9EB7-4ACA-A7B7-D34D5C596103}" destId="{2009482D-A5A9-47C7-A1B2-5031B79A2B41}" srcOrd="2" destOrd="0" presId="urn:microsoft.com/office/officeart/2008/layout/VerticalCurvedList"/>
    <dgm:cxn modelId="{C726C46E-BE0A-45A7-ADCD-CB57A06990B3}" type="presParOf" srcId="{13603F07-9EB7-4ACA-A7B7-D34D5C596103}" destId="{F1DDC32C-8CDD-4E47-9959-F014F91BE8F8}" srcOrd="3" destOrd="0" presId="urn:microsoft.com/office/officeart/2008/layout/VerticalCurvedList"/>
    <dgm:cxn modelId="{B3A1E8E9-E85D-4D2B-BD07-D9F51E834F5C}" type="presParOf" srcId="{92C963FE-D373-4D03-85B8-40B3B3242CA5}" destId="{9FB2FF99-DDE1-462B-9215-C43D549D2F34}" srcOrd="1" destOrd="0" presId="urn:microsoft.com/office/officeart/2008/layout/VerticalCurvedList"/>
    <dgm:cxn modelId="{7E79A288-0FE1-49CB-B6B9-BE9E7DD2C665}" type="presParOf" srcId="{92C963FE-D373-4D03-85B8-40B3B3242CA5}" destId="{11702CE5-6523-4848-A7F0-6E1F6BE36BE4}" srcOrd="2" destOrd="0" presId="urn:microsoft.com/office/officeart/2008/layout/VerticalCurvedList"/>
    <dgm:cxn modelId="{55283C03-2D6D-4CDA-889D-879C2F632C5A}" type="presParOf" srcId="{11702CE5-6523-4848-A7F0-6E1F6BE36BE4}" destId="{FBCECA02-A609-4548-A304-76CE2392152B}" srcOrd="0" destOrd="0" presId="urn:microsoft.com/office/officeart/2008/layout/VerticalCurvedList"/>
    <dgm:cxn modelId="{1C8E3CF3-2FDF-4D29-B5EA-E76B32193B51}" type="presParOf" srcId="{92C963FE-D373-4D03-85B8-40B3B3242CA5}" destId="{5CF78A53-CE74-4346-94A9-92074016F8C9}" srcOrd="3" destOrd="0" presId="urn:microsoft.com/office/officeart/2008/layout/VerticalCurvedList"/>
    <dgm:cxn modelId="{7D1B6F8F-1CF4-4238-8641-CCBE4464731F}" type="presParOf" srcId="{92C963FE-D373-4D03-85B8-40B3B3242CA5}" destId="{B339FBBA-C78A-45B0-842C-ED8DE3E4FB40}" srcOrd="4" destOrd="0" presId="urn:microsoft.com/office/officeart/2008/layout/VerticalCurvedList"/>
    <dgm:cxn modelId="{3AB15904-F9C0-4593-8350-602D521D46A6}" type="presParOf" srcId="{B339FBBA-C78A-45B0-842C-ED8DE3E4FB40}" destId="{7B6B58D1-A806-406E-9FA2-FB620F4529B8}" srcOrd="0" destOrd="0" presId="urn:microsoft.com/office/officeart/2008/layout/VerticalCurvedList"/>
    <dgm:cxn modelId="{8C0B1010-2A48-4888-8268-2FD39154AF53}" type="presParOf" srcId="{92C963FE-D373-4D03-85B8-40B3B3242CA5}" destId="{A9299E5E-44F0-408E-963F-85AD77580753}" srcOrd="5" destOrd="0" presId="urn:microsoft.com/office/officeart/2008/layout/VerticalCurvedList"/>
    <dgm:cxn modelId="{CCE8DB04-E189-4FEE-9CFA-CBCA61F0549A}" type="presParOf" srcId="{92C963FE-D373-4D03-85B8-40B3B3242CA5}" destId="{27E6A0E2-BBA0-42A8-8841-AA48AE3F1F79}" srcOrd="6" destOrd="0" presId="urn:microsoft.com/office/officeart/2008/layout/VerticalCurvedList"/>
    <dgm:cxn modelId="{3C6FA4C5-1AAB-48E3-8856-E9332BEDA2AE}" type="presParOf" srcId="{27E6A0E2-BBA0-42A8-8841-AA48AE3F1F79}" destId="{EE2C4926-6B58-49FA-B5C8-F4347900F3E3}" srcOrd="0" destOrd="0" presId="urn:microsoft.com/office/officeart/2008/layout/VerticalCurvedList"/>
    <dgm:cxn modelId="{C9A4D6DE-46C4-42E3-ADFB-A5DF37D706A1}" type="presParOf" srcId="{92C963FE-D373-4D03-85B8-40B3B3242CA5}" destId="{5F394949-1958-46EB-B318-96027D018C4F}" srcOrd="7" destOrd="0" presId="urn:microsoft.com/office/officeart/2008/layout/VerticalCurvedList"/>
    <dgm:cxn modelId="{8FFD3BCB-DF17-4E62-8DC1-AC47A5A2E194}" type="presParOf" srcId="{92C963FE-D373-4D03-85B8-40B3B3242CA5}" destId="{850D0203-07C5-43ED-8976-3A263DEB5015}" srcOrd="8" destOrd="0" presId="urn:microsoft.com/office/officeart/2008/layout/VerticalCurvedList"/>
    <dgm:cxn modelId="{79E1C2A5-152B-41E1-B90C-0CD7CA6786FF}" type="presParOf" srcId="{850D0203-07C5-43ED-8976-3A263DEB5015}" destId="{0F946B4E-CA9D-46C6-821C-041D6684EC4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B8AFD-0B28-4197-AB07-CDF84552FDCE}" type="doc">
      <dgm:prSet loTypeId="urn:microsoft.com/office/officeart/2005/8/layout/hProcess9" loCatId="process" qsTypeId="urn:microsoft.com/office/officeart/2005/8/quickstyle/simple1" qsCatId="simple" csTypeId="urn:microsoft.com/office/officeart/2005/8/colors/colorful4" csCatId="colorful" phldr="1"/>
      <dgm:spPr/>
    </dgm:pt>
    <dgm:pt modelId="{49ACD7A0-D196-44B3-8AF7-2A935F447C4A}">
      <dgm:prSet phldrT="[Texte]"/>
      <dgm:spPr/>
      <dgm:t>
        <a:bodyPr/>
        <a:lstStyle/>
        <a:p>
          <a:r>
            <a:rPr lang="fr-FR" dirty="0" smtClean="0"/>
            <a:t>Approvisionnement</a:t>
          </a:r>
          <a:endParaRPr lang="fr-FR" dirty="0"/>
        </a:p>
      </dgm:t>
    </dgm:pt>
    <dgm:pt modelId="{669443DC-2C2D-4073-A25E-0B2C76113A4B}" type="parTrans" cxnId="{2FCADD5D-C496-4E7D-99C7-918DDF6EB80D}">
      <dgm:prSet/>
      <dgm:spPr/>
      <dgm:t>
        <a:bodyPr/>
        <a:lstStyle/>
        <a:p>
          <a:endParaRPr lang="fr-FR"/>
        </a:p>
      </dgm:t>
    </dgm:pt>
    <dgm:pt modelId="{BE20186F-7408-4A68-ABE5-BA2C28754DAF}" type="sibTrans" cxnId="{2FCADD5D-C496-4E7D-99C7-918DDF6EB80D}">
      <dgm:prSet/>
      <dgm:spPr/>
      <dgm:t>
        <a:bodyPr/>
        <a:lstStyle/>
        <a:p>
          <a:endParaRPr lang="fr-FR"/>
        </a:p>
      </dgm:t>
    </dgm:pt>
    <dgm:pt modelId="{2213C3BE-2FD5-47DE-BA87-2B39F04B474C}">
      <dgm:prSet phldrT="[Texte]"/>
      <dgm:spPr/>
      <dgm:t>
        <a:bodyPr/>
        <a:lstStyle/>
        <a:p>
          <a:r>
            <a:rPr lang="fr-FR" dirty="0" smtClean="0"/>
            <a:t>Référencement / commande publique</a:t>
          </a:r>
          <a:endParaRPr lang="fr-FR" dirty="0"/>
        </a:p>
      </dgm:t>
    </dgm:pt>
    <dgm:pt modelId="{8A48E9C3-F0E1-4F80-BFDB-817C08525B93}" type="parTrans" cxnId="{488873DB-8B78-4A1E-A57E-97F8157A87A7}">
      <dgm:prSet/>
      <dgm:spPr/>
      <dgm:t>
        <a:bodyPr/>
        <a:lstStyle/>
        <a:p>
          <a:endParaRPr lang="fr-FR"/>
        </a:p>
      </dgm:t>
    </dgm:pt>
    <dgm:pt modelId="{12B1133E-C5AD-4A07-A20E-623A6C42EA2D}" type="sibTrans" cxnId="{488873DB-8B78-4A1E-A57E-97F8157A87A7}">
      <dgm:prSet/>
      <dgm:spPr/>
      <dgm:t>
        <a:bodyPr/>
        <a:lstStyle/>
        <a:p>
          <a:endParaRPr lang="fr-FR"/>
        </a:p>
      </dgm:t>
    </dgm:pt>
    <dgm:pt modelId="{D6A116DA-F906-4931-943D-ECC2B61949B3}">
      <dgm:prSet phldrT="[Texte]"/>
      <dgm:spPr/>
      <dgm:t>
        <a:bodyPr/>
        <a:lstStyle/>
        <a:p>
          <a:r>
            <a:rPr lang="fr-FR" dirty="0" smtClean="0"/>
            <a:t>Livraison</a:t>
          </a:r>
          <a:endParaRPr lang="fr-FR" dirty="0"/>
        </a:p>
      </dgm:t>
    </dgm:pt>
    <dgm:pt modelId="{9ED74886-017C-4DDE-A01C-7C96C8445BC4}" type="parTrans" cxnId="{0AAF5D56-8B43-482E-A450-584BD56D2744}">
      <dgm:prSet/>
      <dgm:spPr/>
      <dgm:t>
        <a:bodyPr/>
        <a:lstStyle/>
        <a:p>
          <a:endParaRPr lang="fr-FR"/>
        </a:p>
      </dgm:t>
    </dgm:pt>
    <dgm:pt modelId="{0F94314B-79BA-42B3-B357-3510F7BF56A1}" type="sibTrans" cxnId="{0AAF5D56-8B43-482E-A450-584BD56D2744}">
      <dgm:prSet/>
      <dgm:spPr/>
      <dgm:t>
        <a:bodyPr/>
        <a:lstStyle/>
        <a:p>
          <a:endParaRPr lang="fr-FR"/>
        </a:p>
      </dgm:t>
    </dgm:pt>
    <dgm:pt modelId="{9D40E967-47B2-4639-98F4-DC2FF2DFDB32}" type="pres">
      <dgm:prSet presAssocID="{BCDB8AFD-0B28-4197-AB07-CDF84552FDCE}" presName="CompostProcess" presStyleCnt="0">
        <dgm:presLayoutVars>
          <dgm:dir/>
          <dgm:resizeHandles val="exact"/>
        </dgm:presLayoutVars>
      </dgm:prSet>
      <dgm:spPr/>
    </dgm:pt>
    <dgm:pt modelId="{EA26E303-851A-408C-BA76-B9636CAF811A}" type="pres">
      <dgm:prSet presAssocID="{BCDB8AFD-0B28-4197-AB07-CDF84552FDCE}" presName="arrow" presStyleLbl="bgShp" presStyleIdx="0" presStyleCnt="1"/>
      <dgm:spPr/>
    </dgm:pt>
    <dgm:pt modelId="{935899EF-77C4-4F4B-9A4C-66FA85A9C6BA}" type="pres">
      <dgm:prSet presAssocID="{BCDB8AFD-0B28-4197-AB07-CDF84552FDCE}" presName="linearProcess" presStyleCnt="0"/>
      <dgm:spPr/>
    </dgm:pt>
    <dgm:pt modelId="{B51FA467-1A5C-4402-BC92-55FB84922636}" type="pres">
      <dgm:prSet presAssocID="{49ACD7A0-D196-44B3-8AF7-2A935F447C4A}" presName="textNode" presStyleLbl="node1" presStyleIdx="0" presStyleCnt="3">
        <dgm:presLayoutVars>
          <dgm:bulletEnabled val="1"/>
        </dgm:presLayoutVars>
      </dgm:prSet>
      <dgm:spPr/>
      <dgm:t>
        <a:bodyPr/>
        <a:lstStyle/>
        <a:p>
          <a:endParaRPr lang="fr-FR"/>
        </a:p>
      </dgm:t>
    </dgm:pt>
    <dgm:pt modelId="{51E7CF8D-7BA0-4021-B16B-03CC42B1686D}" type="pres">
      <dgm:prSet presAssocID="{BE20186F-7408-4A68-ABE5-BA2C28754DAF}" presName="sibTrans" presStyleCnt="0"/>
      <dgm:spPr/>
    </dgm:pt>
    <dgm:pt modelId="{0142452B-39F5-4FD6-ACCA-4B578C1D6BCB}" type="pres">
      <dgm:prSet presAssocID="{2213C3BE-2FD5-47DE-BA87-2B39F04B474C}" presName="textNode" presStyleLbl="node1" presStyleIdx="1" presStyleCnt="3">
        <dgm:presLayoutVars>
          <dgm:bulletEnabled val="1"/>
        </dgm:presLayoutVars>
      </dgm:prSet>
      <dgm:spPr/>
      <dgm:t>
        <a:bodyPr/>
        <a:lstStyle/>
        <a:p>
          <a:endParaRPr lang="fr-FR"/>
        </a:p>
      </dgm:t>
    </dgm:pt>
    <dgm:pt modelId="{ED1CB597-FE9B-42EA-A574-354643136D18}" type="pres">
      <dgm:prSet presAssocID="{12B1133E-C5AD-4A07-A20E-623A6C42EA2D}" presName="sibTrans" presStyleCnt="0"/>
      <dgm:spPr/>
    </dgm:pt>
    <dgm:pt modelId="{7A3C0F44-E1BF-42A6-B6A6-B8B5D4C971CB}" type="pres">
      <dgm:prSet presAssocID="{D6A116DA-F906-4931-943D-ECC2B61949B3}" presName="textNode" presStyleLbl="node1" presStyleIdx="2" presStyleCnt="3">
        <dgm:presLayoutVars>
          <dgm:bulletEnabled val="1"/>
        </dgm:presLayoutVars>
      </dgm:prSet>
      <dgm:spPr/>
      <dgm:t>
        <a:bodyPr/>
        <a:lstStyle/>
        <a:p>
          <a:endParaRPr lang="fr-FR"/>
        </a:p>
      </dgm:t>
    </dgm:pt>
  </dgm:ptLst>
  <dgm:cxnLst>
    <dgm:cxn modelId="{72F762D8-26EE-462F-B0E6-3F44571BB753}" type="presOf" srcId="{49ACD7A0-D196-44B3-8AF7-2A935F447C4A}" destId="{B51FA467-1A5C-4402-BC92-55FB84922636}" srcOrd="0" destOrd="0" presId="urn:microsoft.com/office/officeart/2005/8/layout/hProcess9"/>
    <dgm:cxn modelId="{5382A2E4-F0A7-4433-BDCB-84195F402412}" type="presOf" srcId="{2213C3BE-2FD5-47DE-BA87-2B39F04B474C}" destId="{0142452B-39F5-4FD6-ACCA-4B578C1D6BCB}" srcOrd="0" destOrd="0" presId="urn:microsoft.com/office/officeart/2005/8/layout/hProcess9"/>
    <dgm:cxn modelId="{51F75CD7-8DEF-4B07-A151-297BD53EC4BC}" type="presOf" srcId="{BCDB8AFD-0B28-4197-AB07-CDF84552FDCE}" destId="{9D40E967-47B2-4639-98F4-DC2FF2DFDB32}" srcOrd="0" destOrd="0" presId="urn:microsoft.com/office/officeart/2005/8/layout/hProcess9"/>
    <dgm:cxn modelId="{488873DB-8B78-4A1E-A57E-97F8157A87A7}" srcId="{BCDB8AFD-0B28-4197-AB07-CDF84552FDCE}" destId="{2213C3BE-2FD5-47DE-BA87-2B39F04B474C}" srcOrd="1" destOrd="0" parTransId="{8A48E9C3-F0E1-4F80-BFDB-817C08525B93}" sibTransId="{12B1133E-C5AD-4A07-A20E-623A6C42EA2D}"/>
    <dgm:cxn modelId="{2FCADD5D-C496-4E7D-99C7-918DDF6EB80D}" srcId="{BCDB8AFD-0B28-4197-AB07-CDF84552FDCE}" destId="{49ACD7A0-D196-44B3-8AF7-2A935F447C4A}" srcOrd="0" destOrd="0" parTransId="{669443DC-2C2D-4073-A25E-0B2C76113A4B}" sibTransId="{BE20186F-7408-4A68-ABE5-BA2C28754DAF}"/>
    <dgm:cxn modelId="{0AAF5D56-8B43-482E-A450-584BD56D2744}" srcId="{BCDB8AFD-0B28-4197-AB07-CDF84552FDCE}" destId="{D6A116DA-F906-4931-943D-ECC2B61949B3}" srcOrd="2" destOrd="0" parTransId="{9ED74886-017C-4DDE-A01C-7C96C8445BC4}" sibTransId="{0F94314B-79BA-42B3-B357-3510F7BF56A1}"/>
    <dgm:cxn modelId="{AB07BD0E-223A-458D-ADCC-0CD140504E30}" type="presOf" srcId="{D6A116DA-F906-4931-943D-ECC2B61949B3}" destId="{7A3C0F44-E1BF-42A6-B6A6-B8B5D4C971CB}" srcOrd="0" destOrd="0" presId="urn:microsoft.com/office/officeart/2005/8/layout/hProcess9"/>
    <dgm:cxn modelId="{3E427E9F-98F2-437E-9F68-D0BC0A6B99C3}" type="presParOf" srcId="{9D40E967-47B2-4639-98F4-DC2FF2DFDB32}" destId="{EA26E303-851A-408C-BA76-B9636CAF811A}" srcOrd="0" destOrd="0" presId="urn:microsoft.com/office/officeart/2005/8/layout/hProcess9"/>
    <dgm:cxn modelId="{0E43DB10-C833-46AA-9F29-8F68A8E04334}" type="presParOf" srcId="{9D40E967-47B2-4639-98F4-DC2FF2DFDB32}" destId="{935899EF-77C4-4F4B-9A4C-66FA85A9C6BA}" srcOrd="1" destOrd="0" presId="urn:microsoft.com/office/officeart/2005/8/layout/hProcess9"/>
    <dgm:cxn modelId="{B93B69A8-109A-4437-8A94-C557822419EC}" type="presParOf" srcId="{935899EF-77C4-4F4B-9A4C-66FA85A9C6BA}" destId="{B51FA467-1A5C-4402-BC92-55FB84922636}" srcOrd="0" destOrd="0" presId="urn:microsoft.com/office/officeart/2005/8/layout/hProcess9"/>
    <dgm:cxn modelId="{7EDDA4F9-DEEB-4215-97AE-741654D21846}" type="presParOf" srcId="{935899EF-77C4-4F4B-9A4C-66FA85A9C6BA}" destId="{51E7CF8D-7BA0-4021-B16B-03CC42B1686D}" srcOrd="1" destOrd="0" presId="urn:microsoft.com/office/officeart/2005/8/layout/hProcess9"/>
    <dgm:cxn modelId="{7BE05D6A-E0FC-4AF9-AA68-2A1B2BA9D7F0}" type="presParOf" srcId="{935899EF-77C4-4F4B-9A4C-66FA85A9C6BA}" destId="{0142452B-39F5-4FD6-ACCA-4B578C1D6BCB}" srcOrd="2" destOrd="0" presId="urn:microsoft.com/office/officeart/2005/8/layout/hProcess9"/>
    <dgm:cxn modelId="{406FB05D-46CD-4E9C-B83D-A75349865891}" type="presParOf" srcId="{935899EF-77C4-4F4B-9A4C-66FA85A9C6BA}" destId="{ED1CB597-FE9B-42EA-A574-354643136D18}" srcOrd="3" destOrd="0" presId="urn:microsoft.com/office/officeart/2005/8/layout/hProcess9"/>
    <dgm:cxn modelId="{6E2A308E-B0D8-485A-AEB7-97EE59353013}" type="presParOf" srcId="{935899EF-77C4-4F4B-9A4C-66FA85A9C6BA}" destId="{7A3C0F44-E1BF-42A6-B6A6-B8B5D4C971CB}"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32049-C73A-451B-8667-F43CFB161F31}" type="doc">
      <dgm:prSet loTypeId="urn:microsoft.com/office/officeart/2005/8/layout/gear1" loCatId="relationship" qsTypeId="urn:microsoft.com/office/officeart/2005/8/quickstyle/simple1" qsCatId="simple" csTypeId="urn:microsoft.com/office/officeart/2005/8/colors/colorful5" csCatId="colorful" phldr="1"/>
      <dgm:spPr/>
    </dgm:pt>
    <dgm:pt modelId="{0C1FC5BF-CAF6-47F2-A952-1EFCA87FB92E}">
      <dgm:prSet phldrT="[Texte]"/>
      <dgm:spPr/>
      <dgm:t>
        <a:bodyPr/>
        <a:lstStyle/>
        <a:p>
          <a:r>
            <a:rPr lang="fr-FR" dirty="0"/>
            <a:t>Distribution</a:t>
          </a:r>
        </a:p>
      </dgm:t>
    </dgm:pt>
    <dgm:pt modelId="{4724770C-7139-45F5-B96D-4DE9AD5B67FF}" type="parTrans" cxnId="{C0CED7D0-BBAC-4AF5-A069-35717E7BA01B}">
      <dgm:prSet/>
      <dgm:spPr/>
      <dgm:t>
        <a:bodyPr/>
        <a:lstStyle/>
        <a:p>
          <a:endParaRPr lang="fr-FR"/>
        </a:p>
      </dgm:t>
    </dgm:pt>
    <dgm:pt modelId="{9DD6C3EA-F5E4-42C3-9325-2A2003623428}" type="sibTrans" cxnId="{C0CED7D0-BBAC-4AF5-A069-35717E7BA01B}">
      <dgm:prSet/>
      <dgm:spPr/>
      <dgm:t>
        <a:bodyPr/>
        <a:lstStyle/>
        <a:p>
          <a:endParaRPr lang="fr-FR"/>
        </a:p>
      </dgm:t>
    </dgm:pt>
    <dgm:pt modelId="{21ADB59F-A21C-4225-AA2A-774526F1695D}">
      <dgm:prSet phldrT="[Texte]"/>
      <dgm:spPr/>
      <dgm:t>
        <a:bodyPr/>
        <a:lstStyle/>
        <a:p>
          <a:r>
            <a:rPr lang="fr-FR" dirty="0"/>
            <a:t>Transfo</a:t>
          </a:r>
        </a:p>
      </dgm:t>
    </dgm:pt>
    <dgm:pt modelId="{D9702665-86A0-4D84-84EC-98C7B9C8D621}" type="parTrans" cxnId="{3396312B-C8F2-4E50-9A85-52D4EB5D28A8}">
      <dgm:prSet/>
      <dgm:spPr/>
      <dgm:t>
        <a:bodyPr/>
        <a:lstStyle/>
        <a:p>
          <a:endParaRPr lang="fr-FR"/>
        </a:p>
      </dgm:t>
    </dgm:pt>
    <dgm:pt modelId="{987AC624-2FC2-46A4-9524-ECC148A35FF9}" type="sibTrans" cxnId="{3396312B-C8F2-4E50-9A85-52D4EB5D28A8}">
      <dgm:prSet/>
      <dgm:spPr/>
      <dgm:t>
        <a:bodyPr/>
        <a:lstStyle/>
        <a:p>
          <a:endParaRPr lang="fr-FR"/>
        </a:p>
      </dgm:t>
    </dgm:pt>
    <dgm:pt modelId="{415EEBC2-DE68-4529-A9A5-22C4BB8BAAB4}">
      <dgm:prSet phldrT="[Texte]"/>
      <dgm:spPr/>
      <dgm:t>
        <a:bodyPr/>
        <a:lstStyle/>
        <a:p>
          <a:r>
            <a:rPr lang="fr-FR" dirty="0" err="1"/>
            <a:t>Appro</a:t>
          </a:r>
          <a:endParaRPr lang="fr-FR" dirty="0"/>
        </a:p>
      </dgm:t>
    </dgm:pt>
    <dgm:pt modelId="{0148CEED-C19C-443B-A8A0-48081DC13A64}" type="parTrans" cxnId="{1AC69E29-3256-44CF-8B3F-C4ACEDEA36FA}">
      <dgm:prSet/>
      <dgm:spPr/>
      <dgm:t>
        <a:bodyPr/>
        <a:lstStyle/>
        <a:p>
          <a:endParaRPr lang="fr-FR"/>
        </a:p>
      </dgm:t>
    </dgm:pt>
    <dgm:pt modelId="{4FD8D915-D394-44B8-AA80-BB381E9517AA}" type="sibTrans" cxnId="{1AC69E29-3256-44CF-8B3F-C4ACEDEA36FA}">
      <dgm:prSet/>
      <dgm:spPr/>
      <dgm:t>
        <a:bodyPr/>
        <a:lstStyle/>
        <a:p>
          <a:endParaRPr lang="fr-FR"/>
        </a:p>
      </dgm:t>
    </dgm:pt>
    <dgm:pt modelId="{84A876CD-0E2B-4663-A5EB-5EB654CABB0B}" type="pres">
      <dgm:prSet presAssocID="{EB932049-C73A-451B-8667-F43CFB161F31}" presName="composite" presStyleCnt="0">
        <dgm:presLayoutVars>
          <dgm:chMax val="3"/>
          <dgm:animLvl val="lvl"/>
          <dgm:resizeHandles val="exact"/>
        </dgm:presLayoutVars>
      </dgm:prSet>
      <dgm:spPr/>
    </dgm:pt>
    <dgm:pt modelId="{71749573-3792-449B-B510-F7FEDFD3849E}" type="pres">
      <dgm:prSet presAssocID="{0C1FC5BF-CAF6-47F2-A952-1EFCA87FB92E}" presName="gear1" presStyleLbl="node1" presStyleIdx="0" presStyleCnt="3">
        <dgm:presLayoutVars>
          <dgm:chMax val="1"/>
          <dgm:bulletEnabled val="1"/>
        </dgm:presLayoutVars>
      </dgm:prSet>
      <dgm:spPr/>
      <dgm:t>
        <a:bodyPr/>
        <a:lstStyle/>
        <a:p>
          <a:endParaRPr lang="fr-FR"/>
        </a:p>
      </dgm:t>
    </dgm:pt>
    <dgm:pt modelId="{8813EE78-463C-4F71-96C1-A18EC09A578A}" type="pres">
      <dgm:prSet presAssocID="{0C1FC5BF-CAF6-47F2-A952-1EFCA87FB92E}" presName="gear1srcNode" presStyleLbl="node1" presStyleIdx="0" presStyleCnt="3"/>
      <dgm:spPr/>
      <dgm:t>
        <a:bodyPr/>
        <a:lstStyle/>
        <a:p>
          <a:endParaRPr lang="fr-FR"/>
        </a:p>
      </dgm:t>
    </dgm:pt>
    <dgm:pt modelId="{5DF8AF3E-A9AD-45E9-9CD7-885BA1138F36}" type="pres">
      <dgm:prSet presAssocID="{0C1FC5BF-CAF6-47F2-A952-1EFCA87FB92E}" presName="gear1dstNode" presStyleLbl="node1" presStyleIdx="0" presStyleCnt="3"/>
      <dgm:spPr/>
      <dgm:t>
        <a:bodyPr/>
        <a:lstStyle/>
        <a:p>
          <a:endParaRPr lang="fr-FR"/>
        </a:p>
      </dgm:t>
    </dgm:pt>
    <dgm:pt modelId="{09C55021-2FA1-44F6-BCF7-CE96A9DE297F}" type="pres">
      <dgm:prSet presAssocID="{21ADB59F-A21C-4225-AA2A-774526F1695D}" presName="gear2" presStyleLbl="node1" presStyleIdx="1" presStyleCnt="3">
        <dgm:presLayoutVars>
          <dgm:chMax val="1"/>
          <dgm:bulletEnabled val="1"/>
        </dgm:presLayoutVars>
      </dgm:prSet>
      <dgm:spPr/>
      <dgm:t>
        <a:bodyPr/>
        <a:lstStyle/>
        <a:p>
          <a:endParaRPr lang="fr-FR"/>
        </a:p>
      </dgm:t>
    </dgm:pt>
    <dgm:pt modelId="{BD79BB97-9B6A-453A-A80B-B2750F4600C5}" type="pres">
      <dgm:prSet presAssocID="{21ADB59F-A21C-4225-AA2A-774526F1695D}" presName="gear2srcNode" presStyleLbl="node1" presStyleIdx="1" presStyleCnt="3"/>
      <dgm:spPr/>
      <dgm:t>
        <a:bodyPr/>
        <a:lstStyle/>
        <a:p>
          <a:endParaRPr lang="fr-FR"/>
        </a:p>
      </dgm:t>
    </dgm:pt>
    <dgm:pt modelId="{D828241A-0A72-4D86-BFC2-9FE34CA7C991}" type="pres">
      <dgm:prSet presAssocID="{21ADB59F-A21C-4225-AA2A-774526F1695D}" presName="gear2dstNode" presStyleLbl="node1" presStyleIdx="1" presStyleCnt="3"/>
      <dgm:spPr/>
      <dgm:t>
        <a:bodyPr/>
        <a:lstStyle/>
        <a:p>
          <a:endParaRPr lang="fr-FR"/>
        </a:p>
      </dgm:t>
    </dgm:pt>
    <dgm:pt modelId="{1E27BACD-2C3B-49EA-A70A-13CF0BE54479}" type="pres">
      <dgm:prSet presAssocID="{415EEBC2-DE68-4529-A9A5-22C4BB8BAAB4}" presName="gear3" presStyleLbl="node1" presStyleIdx="2" presStyleCnt="3"/>
      <dgm:spPr/>
      <dgm:t>
        <a:bodyPr/>
        <a:lstStyle/>
        <a:p>
          <a:endParaRPr lang="fr-FR"/>
        </a:p>
      </dgm:t>
    </dgm:pt>
    <dgm:pt modelId="{B1B5235A-76EC-4035-B9AC-AF639959698F}" type="pres">
      <dgm:prSet presAssocID="{415EEBC2-DE68-4529-A9A5-22C4BB8BAAB4}" presName="gear3tx" presStyleLbl="node1" presStyleIdx="2" presStyleCnt="3">
        <dgm:presLayoutVars>
          <dgm:chMax val="1"/>
          <dgm:bulletEnabled val="1"/>
        </dgm:presLayoutVars>
      </dgm:prSet>
      <dgm:spPr/>
      <dgm:t>
        <a:bodyPr/>
        <a:lstStyle/>
        <a:p>
          <a:endParaRPr lang="fr-FR"/>
        </a:p>
      </dgm:t>
    </dgm:pt>
    <dgm:pt modelId="{65BAD68E-F9C6-42DE-A49E-059FE0A24E0F}" type="pres">
      <dgm:prSet presAssocID="{415EEBC2-DE68-4529-A9A5-22C4BB8BAAB4}" presName="gear3srcNode" presStyleLbl="node1" presStyleIdx="2" presStyleCnt="3"/>
      <dgm:spPr/>
      <dgm:t>
        <a:bodyPr/>
        <a:lstStyle/>
        <a:p>
          <a:endParaRPr lang="fr-FR"/>
        </a:p>
      </dgm:t>
    </dgm:pt>
    <dgm:pt modelId="{62D574EF-D77E-4EDB-BBB0-456CA047F318}" type="pres">
      <dgm:prSet presAssocID="{415EEBC2-DE68-4529-A9A5-22C4BB8BAAB4}" presName="gear3dstNode" presStyleLbl="node1" presStyleIdx="2" presStyleCnt="3"/>
      <dgm:spPr/>
      <dgm:t>
        <a:bodyPr/>
        <a:lstStyle/>
        <a:p>
          <a:endParaRPr lang="fr-FR"/>
        </a:p>
      </dgm:t>
    </dgm:pt>
    <dgm:pt modelId="{E8DA7D58-6FCB-448D-878B-97FA6FB402AB}" type="pres">
      <dgm:prSet presAssocID="{9DD6C3EA-F5E4-42C3-9325-2A2003623428}" presName="connector1" presStyleLbl="sibTrans2D1" presStyleIdx="0" presStyleCnt="3"/>
      <dgm:spPr/>
      <dgm:t>
        <a:bodyPr/>
        <a:lstStyle/>
        <a:p>
          <a:endParaRPr lang="fr-FR"/>
        </a:p>
      </dgm:t>
    </dgm:pt>
    <dgm:pt modelId="{97E241C0-F26A-4CF3-8584-BDF923533A67}" type="pres">
      <dgm:prSet presAssocID="{987AC624-2FC2-46A4-9524-ECC148A35FF9}" presName="connector2" presStyleLbl="sibTrans2D1" presStyleIdx="1" presStyleCnt="3"/>
      <dgm:spPr/>
      <dgm:t>
        <a:bodyPr/>
        <a:lstStyle/>
        <a:p>
          <a:endParaRPr lang="fr-FR"/>
        </a:p>
      </dgm:t>
    </dgm:pt>
    <dgm:pt modelId="{DC82ACDC-E656-4349-B5BD-21335A1B114E}" type="pres">
      <dgm:prSet presAssocID="{4FD8D915-D394-44B8-AA80-BB381E9517AA}" presName="connector3" presStyleLbl="sibTrans2D1" presStyleIdx="2" presStyleCnt="3"/>
      <dgm:spPr/>
      <dgm:t>
        <a:bodyPr/>
        <a:lstStyle/>
        <a:p>
          <a:endParaRPr lang="fr-FR"/>
        </a:p>
      </dgm:t>
    </dgm:pt>
  </dgm:ptLst>
  <dgm:cxnLst>
    <dgm:cxn modelId="{21430499-24DB-4DB0-87F1-E72145A5262D}" type="presOf" srcId="{415EEBC2-DE68-4529-A9A5-22C4BB8BAAB4}" destId="{1E27BACD-2C3B-49EA-A70A-13CF0BE54479}" srcOrd="0" destOrd="0" presId="urn:microsoft.com/office/officeart/2005/8/layout/gear1"/>
    <dgm:cxn modelId="{C0CED7D0-BBAC-4AF5-A069-35717E7BA01B}" srcId="{EB932049-C73A-451B-8667-F43CFB161F31}" destId="{0C1FC5BF-CAF6-47F2-A952-1EFCA87FB92E}" srcOrd="0" destOrd="0" parTransId="{4724770C-7139-45F5-B96D-4DE9AD5B67FF}" sibTransId="{9DD6C3EA-F5E4-42C3-9325-2A2003623428}"/>
    <dgm:cxn modelId="{9763EF00-C30F-4E2C-A2AB-D08BCBB5EA93}" type="presOf" srcId="{0C1FC5BF-CAF6-47F2-A952-1EFCA87FB92E}" destId="{71749573-3792-449B-B510-F7FEDFD3849E}" srcOrd="0" destOrd="0" presId="urn:microsoft.com/office/officeart/2005/8/layout/gear1"/>
    <dgm:cxn modelId="{E870AC7F-EC19-4F41-B7A4-476B957505CA}" type="presOf" srcId="{0C1FC5BF-CAF6-47F2-A952-1EFCA87FB92E}" destId="{5DF8AF3E-A9AD-45E9-9CD7-885BA1138F36}" srcOrd="2" destOrd="0" presId="urn:microsoft.com/office/officeart/2005/8/layout/gear1"/>
    <dgm:cxn modelId="{A4F92BCB-2297-4531-8CC5-A234B50C513F}" type="presOf" srcId="{415EEBC2-DE68-4529-A9A5-22C4BB8BAAB4}" destId="{65BAD68E-F9C6-42DE-A49E-059FE0A24E0F}" srcOrd="2" destOrd="0" presId="urn:microsoft.com/office/officeart/2005/8/layout/gear1"/>
    <dgm:cxn modelId="{015F36ED-4614-4110-8DF8-F5EC049663EA}" type="presOf" srcId="{21ADB59F-A21C-4225-AA2A-774526F1695D}" destId="{BD79BB97-9B6A-453A-A80B-B2750F4600C5}" srcOrd="1" destOrd="0" presId="urn:microsoft.com/office/officeart/2005/8/layout/gear1"/>
    <dgm:cxn modelId="{083BB169-8392-48DB-AD3E-90133F0AC1E8}" type="presOf" srcId="{4FD8D915-D394-44B8-AA80-BB381E9517AA}" destId="{DC82ACDC-E656-4349-B5BD-21335A1B114E}" srcOrd="0" destOrd="0" presId="urn:microsoft.com/office/officeart/2005/8/layout/gear1"/>
    <dgm:cxn modelId="{3396312B-C8F2-4E50-9A85-52D4EB5D28A8}" srcId="{EB932049-C73A-451B-8667-F43CFB161F31}" destId="{21ADB59F-A21C-4225-AA2A-774526F1695D}" srcOrd="1" destOrd="0" parTransId="{D9702665-86A0-4D84-84EC-98C7B9C8D621}" sibTransId="{987AC624-2FC2-46A4-9524-ECC148A35FF9}"/>
    <dgm:cxn modelId="{68C0646A-0EB9-498A-B029-11E725AF7383}" type="presOf" srcId="{EB932049-C73A-451B-8667-F43CFB161F31}" destId="{84A876CD-0E2B-4663-A5EB-5EB654CABB0B}" srcOrd="0" destOrd="0" presId="urn:microsoft.com/office/officeart/2005/8/layout/gear1"/>
    <dgm:cxn modelId="{3DD0CB42-7EF4-4733-8819-B887A44E9C1B}" type="presOf" srcId="{0C1FC5BF-CAF6-47F2-A952-1EFCA87FB92E}" destId="{8813EE78-463C-4F71-96C1-A18EC09A578A}" srcOrd="1" destOrd="0" presId="urn:microsoft.com/office/officeart/2005/8/layout/gear1"/>
    <dgm:cxn modelId="{1AC69E29-3256-44CF-8B3F-C4ACEDEA36FA}" srcId="{EB932049-C73A-451B-8667-F43CFB161F31}" destId="{415EEBC2-DE68-4529-A9A5-22C4BB8BAAB4}" srcOrd="2" destOrd="0" parTransId="{0148CEED-C19C-443B-A8A0-48081DC13A64}" sibTransId="{4FD8D915-D394-44B8-AA80-BB381E9517AA}"/>
    <dgm:cxn modelId="{2085A771-D234-4138-A852-8AE8240BA21A}" type="presOf" srcId="{21ADB59F-A21C-4225-AA2A-774526F1695D}" destId="{D828241A-0A72-4D86-BFC2-9FE34CA7C991}" srcOrd="2" destOrd="0" presId="urn:microsoft.com/office/officeart/2005/8/layout/gear1"/>
    <dgm:cxn modelId="{06DD03E0-1080-46A9-8C77-1E96AEF010EB}" type="presOf" srcId="{21ADB59F-A21C-4225-AA2A-774526F1695D}" destId="{09C55021-2FA1-44F6-BCF7-CE96A9DE297F}" srcOrd="0" destOrd="0" presId="urn:microsoft.com/office/officeart/2005/8/layout/gear1"/>
    <dgm:cxn modelId="{2FCF5636-301B-488F-8305-C850F7B00175}" type="presOf" srcId="{415EEBC2-DE68-4529-A9A5-22C4BB8BAAB4}" destId="{62D574EF-D77E-4EDB-BBB0-456CA047F318}" srcOrd="3" destOrd="0" presId="urn:microsoft.com/office/officeart/2005/8/layout/gear1"/>
    <dgm:cxn modelId="{CC6B76D5-EE7E-46E6-88BC-C3ACE57A66AE}" type="presOf" srcId="{415EEBC2-DE68-4529-A9A5-22C4BB8BAAB4}" destId="{B1B5235A-76EC-4035-B9AC-AF639959698F}" srcOrd="1" destOrd="0" presId="urn:microsoft.com/office/officeart/2005/8/layout/gear1"/>
    <dgm:cxn modelId="{A6DA98E0-2D98-4C09-A670-B83E34348274}" type="presOf" srcId="{987AC624-2FC2-46A4-9524-ECC148A35FF9}" destId="{97E241C0-F26A-4CF3-8584-BDF923533A67}" srcOrd="0" destOrd="0" presId="urn:microsoft.com/office/officeart/2005/8/layout/gear1"/>
    <dgm:cxn modelId="{AD6E1238-FF40-4D3B-A6A4-8925A11ECB33}" type="presOf" srcId="{9DD6C3EA-F5E4-42C3-9325-2A2003623428}" destId="{E8DA7D58-6FCB-448D-878B-97FA6FB402AB}" srcOrd="0" destOrd="0" presId="urn:microsoft.com/office/officeart/2005/8/layout/gear1"/>
    <dgm:cxn modelId="{DC4F7681-5915-4C85-BB2C-9C4B5B6CBE1A}" type="presParOf" srcId="{84A876CD-0E2B-4663-A5EB-5EB654CABB0B}" destId="{71749573-3792-449B-B510-F7FEDFD3849E}" srcOrd="0" destOrd="0" presId="urn:microsoft.com/office/officeart/2005/8/layout/gear1"/>
    <dgm:cxn modelId="{51275263-83BF-4CCF-96AF-01FA83835641}" type="presParOf" srcId="{84A876CD-0E2B-4663-A5EB-5EB654CABB0B}" destId="{8813EE78-463C-4F71-96C1-A18EC09A578A}" srcOrd="1" destOrd="0" presId="urn:microsoft.com/office/officeart/2005/8/layout/gear1"/>
    <dgm:cxn modelId="{6AD27E21-CC54-4824-82A2-A58140620668}" type="presParOf" srcId="{84A876CD-0E2B-4663-A5EB-5EB654CABB0B}" destId="{5DF8AF3E-A9AD-45E9-9CD7-885BA1138F36}" srcOrd="2" destOrd="0" presId="urn:microsoft.com/office/officeart/2005/8/layout/gear1"/>
    <dgm:cxn modelId="{11AA0835-EA50-4E47-B62A-EB6094BBF524}" type="presParOf" srcId="{84A876CD-0E2B-4663-A5EB-5EB654CABB0B}" destId="{09C55021-2FA1-44F6-BCF7-CE96A9DE297F}" srcOrd="3" destOrd="0" presId="urn:microsoft.com/office/officeart/2005/8/layout/gear1"/>
    <dgm:cxn modelId="{AF32D2DA-FF86-4EC8-9132-D43255C2FC60}" type="presParOf" srcId="{84A876CD-0E2B-4663-A5EB-5EB654CABB0B}" destId="{BD79BB97-9B6A-453A-A80B-B2750F4600C5}" srcOrd="4" destOrd="0" presId="urn:microsoft.com/office/officeart/2005/8/layout/gear1"/>
    <dgm:cxn modelId="{95CDB194-F2BA-47E1-AD97-EC6469A4A6AF}" type="presParOf" srcId="{84A876CD-0E2B-4663-A5EB-5EB654CABB0B}" destId="{D828241A-0A72-4D86-BFC2-9FE34CA7C991}" srcOrd="5" destOrd="0" presId="urn:microsoft.com/office/officeart/2005/8/layout/gear1"/>
    <dgm:cxn modelId="{9AC7A42C-5B1D-4F97-96E4-B579BB765281}" type="presParOf" srcId="{84A876CD-0E2B-4663-A5EB-5EB654CABB0B}" destId="{1E27BACD-2C3B-49EA-A70A-13CF0BE54479}" srcOrd="6" destOrd="0" presId="urn:microsoft.com/office/officeart/2005/8/layout/gear1"/>
    <dgm:cxn modelId="{3126B82E-E1D8-4CBB-98E5-195459791508}" type="presParOf" srcId="{84A876CD-0E2B-4663-A5EB-5EB654CABB0B}" destId="{B1B5235A-76EC-4035-B9AC-AF639959698F}" srcOrd="7" destOrd="0" presId="urn:microsoft.com/office/officeart/2005/8/layout/gear1"/>
    <dgm:cxn modelId="{B74848D4-2B28-4322-BA2E-646A6B4A9165}" type="presParOf" srcId="{84A876CD-0E2B-4663-A5EB-5EB654CABB0B}" destId="{65BAD68E-F9C6-42DE-A49E-059FE0A24E0F}" srcOrd="8" destOrd="0" presId="urn:microsoft.com/office/officeart/2005/8/layout/gear1"/>
    <dgm:cxn modelId="{22E097A6-427F-4740-8A75-2FF3E1986D71}" type="presParOf" srcId="{84A876CD-0E2B-4663-A5EB-5EB654CABB0B}" destId="{62D574EF-D77E-4EDB-BBB0-456CA047F318}" srcOrd="9" destOrd="0" presId="urn:microsoft.com/office/officeart/2005/8/layout/gear1"/>
    <dgm:cxn modelId="{55191539-47DF-4966-BE87-6437AAEEABF7}" type="presParOf" srcId="{84A876CD-0E2B-4663-A5EB-5EB654CABB0B}" destId="{E8DA7D58-6FCB-448D-878B-97FA6FB402AB}" srcOrd="10" destOrd="0" presId="urn:microsoft.com/office/officeart/2005/8/layout/gear1"/>
    <dgm:cxn modelId="{24EC4C0C-951B-4184-8D96-40CFB407C491}" type="presParOf" srcId="{84A876CD-0E2B-4663-A5EB-5EB654CABB0B}" destId="{97E241C0-F26A-4CF3-8584-BDF923533A67}" srcOrd="11" destOrd="0" presId="urn:microsoft.com/office/officeart/2005/8/layout/gear1"/>
    <dgm:cxn modelId="{7B4F21C5-2512-4185-B2C8-B1AC907F769E}" type="presParOf" srcId="{84A876CD-0E2B-4663-A5EB-5EB654CABB0B}" destId="{DC82ACDC-E656-4349-B5BD-21335A1B114E}"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DE99EB-DAD8-4661-BD4A-4CD4C0B1C25A}" type="doc">
      <dgm:prSet loTypeId="urn:microsoft.com/office/officeart/2005/8/layout/pyramid1" loCatId="pyramid" qsTypeId="urn:microsoft.com/office/officeart/2005/8/quickstyle/simple1" qsCatId="simple" csTypeId="urn:microsoft.com/office/officeart/2005/8/colors/colorful5" csCatId="colorful" phldr="1"/>
      <dgm:spPr/>
    </dgm:pt>
    <dgm:pt modelId="{BF4656CE-0183-4E79-9CAA-3D2A782D437A}">
      <dgm:prSet phldrT="[Texte]" custT="1"/>
      <dgm:spPr>
        <a:solidFill>
          <a:srgbClr val="7030A0"/>
        </a:solidFill>
      </dgm:spPr>
      <dgm:t>
        <a:bodyPr/>
        <a:lstStyle/>
        <a:p>
          <a:endParaRPr lang="fr-FR" sz="1400" b="1" cap="all" baseline="0" dirty="0">
            <a:solidFill>
              <a:schemeClr val="bg1">
                <a:lumMod val="65000"/>
              </a:schemeClr>
            </a:solidFill>
          </a:endParaRPr>
        </a:p>
      </dgm:t>
    </dgm:pt>
    <dgm:pt modelId="{302C2AA9-C8E3-48FD-93A5-062C912872D4}" type="parTrans" cxnId="{998F571C-A8F4-4F0C-AB30-A39FDA774DE3}">
      <dgm:prSet/>
      <dgm:spPr/>
      <dgm:t>
        <a:bodyPr/>
        <a:lstStyle/>
        <a:p>
          <a:endParaRPr lang="fr-FR" sz="3200" b="1" cap="all" baseline="0"/>
        </a:p>
      </dgm:t>
    </dgm:pt>
    <dgm:pt modelId="{EBCE4D70-E39A-482C-BEC3-1DE71E272778}" type="sibTrans" cxnId="{998F571C-A8F4-4F0C-AB30-A39FDA774DE3}">
      <dgm:prSet/>
      <dgm:spPr/>
      <dgm:t>
        <a:bodyPr/>
        <a:lstStyle/>
        <a:p>
          <a:endParaRPr lang="fr-FR" sz="3200" b="1" cap="all" baseline="0"/>
        </a:p>
      </dgm:t>
    </dgm:pt>
    <dgm:pt modelId="{E8419DA8-1402-464A-8ABC-07334BFC4E82}">
      <dgm:prSet phldrT="[Texte]" custT="1"/>
      <dgm:spPr/>
      <dgm:t>
        <a:bodyPr/>
        <a:lstStyle/>
        <a:p>
          <a:r>
            <a:rPr lang="fr-FR" sz="1400" b="1" cap="all" baseline="0" dirty="0">
              <a:solidFill>
                <a:schemeClr val="bg1"/>
              </a:solidFill>
            </a:rPr>
            <a:t>Implication productive</a:t>
          </a:r>
        </a:p>
      </dgm:t>
    </dgm:pt>
    <dgm:pt modelId="{564DDCDC-9F0C-4377-A5A6-5BD8E27E40B4}" type="parTrans" cxnId="{7CEBAE35-D9AE-40AD-B840-D3AAB81422F6}">
      <dgm:prSet/>
      <dgm:spPr/>
      <dgm:t>
        <a:bodyPr/>
        <a:lstStyle/>
        <a:p>
          <a:endParaRPr lang="fr-FR" sz="3200" b="1" cap="all" baseline="0"/>
        </a:p>
      </dgm:t>
    </dgm:pt>
    <dgm:pt modelId="{11D01EDE-B415-41D6-8040-69EEFA4C0524}" type="sibTrans" cxnId="{7CEBAE35-D9AE-40AD-B840-D3AAB81422F6}">
      <dgm:prSet/>
      <dgm:spPr/>
      <dgm:t>
        <a:bodyPr/>
        <a:lstStyle/>
        <a:p>
          <a:endParaRPr lang="fr-FR" sz="3200" b="1" cap="all" baseline="0"/>
        </a:p>
      </dgm:t>
    </dgm:pt>
    <dgm:pt modelId="{5485FC8D-52A0-481A-996C-AD29BB410560}">
      <dgm:prSet phldrT="[Texte]" custT="1"/>
      <dgm:spPr>
        <a:solidFill>
          <a:schemeClr val="accent2"/>
        </a:solidFill>
      </dgm:spPr>
      <dgm:t>
        <a:bodyPr/>
        <a:lstStyle/>
        <a:p>
          <a:r>
            <a:rPr lang="fr-FR" sz="1400" b="1" cap="all" baseline="0" dirty="0">
              <a:solidFill>
                <a:schemeClr val="bg1"/>
              </a:solidFill>
            </a:rPr>
            <a:t>Ancrage passif</a:t>
          </a:r>
        </a:p>
      </dgm:t>
    </dgm:pt>
    <dgm:pt modelId="{BDBFD279-CA76-4236-93AA-64E97C1CBA58}" type="parTrans" cxnId="{E9FD9664-D16C-4BF6-A8E9-EAEFF8DE3044}">
      <dgm:prSet/>
      <dgm:spPr/>
      <dgm:t>
        <a:bodyPr/>
        <a:lstStyle/>
        <a:p>
          <a:endParaRPr lang="fr-FR" sz="3200" b="1" cap="all" baseline="0"/>
        </a:p>
      </dgm:t>
    </dgm:pt>
    <dgm:pt modelId="{A500CEE7-671B-44A3-B20D-85ED324B484C}" type="sibTrans" cxnId="{E9FD9664-D16C-4BF6-A8E9-EAEFF8DE3044}">
      <dgm:prSet/>
      <dgm:spPr/>
      <dgm:t>
        <a:bodyPr/>
        <a:lstStyle/>
        <a:p>
          <a:endParaRPr lang="fr-FR" sz="3200" b="1" cap="all" baseline="0"/>
        </a:p>
      </dgm:t>
    </dgm:pt>
    <dgm:pt modelId="{68955EB2-FE5E-477A-953B-F01989029950}">
      <dgm:prSet phldrT="[Texte]" custT="1"/>
      <dgm:spPr>
        <a:solidFill>
          <a:srgbClr val="5B9BD5"/>
        </a:solidFill>
      </dgm:spPr>
      <dgm:t>
        <a:bodyPr/>
        <a:lstStyle/>
        <a:p>
          <a:r>
            <a:rPr lang="fr-FR" sz="1200" b="1" cap="all" baseline="0" dirty="0">
              <a:solidFill>
                <a:schemeClr val="bg1"/>
              </a:solidFill>
            </a:rPr>
            <a:t>Mobilisation contributive</a:t>
          </a:r>
        </a:p>
      </dgm:t>
    </dgm:pt>
    <dgm:pt modelId="{13831565-F594-48DB-B282-B7F493B95D5F}" type="parTrans" cxnId="{1AB0000B-6C18-4AF3-851F-61B89321DD29}">
      <dgm:prSet/>
      <dgm:spPr/>
      <dgm:t>
        <a:bodyPr/>
        <a:lstStyle/>
        <a:p>
          <a:endParaRPr lang="fr-FR" sz="3200" b="1" cap="all" baseline="0"/>
        </a:p>
      </dgm:t>
    </dgm:pt>
    <dgm:pt modelId="{FFA92159-E70C-44A0-9F4E-0BC6E329882A}" type="sibTrans" cxnId="{1AB0000B-6C18-4AF3-851F-61B89321DD29}">
      <dgm:prSet/>
      <dgm:spPr/>
      <dgm:t>
        <a:bodyPr/>
        <a:lstStyle/>
        <a:p>
          <a:endParaRPr lang="fr-FR" sz="3200" b="1" cap="all" baseline="0"/>
        </a:p>
      </dgm:t>
    </dgm:pt>
    <dgm:pt modelId="{93B8829C-5638-4A15-ABCD-86F0ED7CE92A}" type="pres">
      <dgm:prSet presAssocID="{39DE99EB-DAD8-4661-BD4A-4CD4C0B1C25A}" presName="Name0" presStyleCnt="0">
        <dgm:presLayoutVars>
          <dgm:dir/>
          <dgm:animLvl val="lvl"/>
          <dgm:resizeHandles val="exact"/>
        </dgm:presLayoutVars>
      </dgm:prSet>
      <dgm:spPr/>
    </dgm:pt>
    <dgm:pt modelId="{92DFBDE1-89BC-4BB5-A87C-D97EC80592DF}" type="pres">
      <dgm:prSet presAssocID="{BF4656CE-0183-4E79-9CAA-3D2A782D437A}" presName="Name8" presStyleCnt="0"/>
      <dgm:spPr/>
    </dgm:pt>
    <dgm:pt modelId="{5C60CD3A-4DA9-42A6-96BC-66C02B3AB9FD}" type="pres">
      <dgm:prSet presAssocID="{BF4656CE-0183-4E79-9CAA-3D2A782D437A}" presName="level" presStyleLbl="node1" presStyleIdx="0" presStyleCnt="4" custScaleX="112577" custLinFactNeighborX="319">
        <dgm:presLayoutVars>
          <dgm:chMax val="1"/>
          <dgm:bulletEnabled val="1"/>
        </dgm:presLayoutVars>
      </dgm:prSet>
      <dgm:spPr/>
      <dgm:t>
        <a:bodyPr/>
        <a:lstStyle/>
        <a:p>
          <a:endParaRPr lang="fr-FR"/>
        </a:p>
      </dgm:t>
    </dgm:pt>
    <dgm:pt modelId="{20A3CB7B-C016-4DCB-A3E5-CEB3DC52E6D3}" type="pres">
      <dgm:prSet presAssocID="{BF4656CE-0183-4E79-9CAA-3D2A782D437A}" presName="levelTx" presStyleLbl="revTx" presStyleIdx="0" presStyleCnt="0">
        <dgm:presLayoutVars>
          <dgm:chMax val="1"/>
          <dgm:bulletEnabled val="1"/>
        </dgm:presLayoutVars>
      </dgm:prSet>
      <dgm:spPr/>
      <dgm:t>
        <a:bodyPr/>
        <a:lstStyle/>
        <a:p>
          <a:endParaRPr lang="fr-FR"/>
        </a:p>
      </dgm:t>
    </dgm:pt>
    <dgm:pt modelId="{0E09233E-3B49-41D3-92C8-D6D2238B3E10}" type="pres">
      <dgm:prSet presAssocID="{68955EB2-FE5E-477A-953B-F01989029950}" presName="Name8" presStyleCnt="0"/>
      <dgm:spPr/>
    </dgm:pt>
    <dgm:pt modelId="{BC582A72-ECDF-4D1E-9F82-4EE13A9A601F}" type="pres">
      <dgm:prSet presAssocID="{68955EB2-FE5E-477A-953B-F01989029950}" presName="level" presStyleLbl="node1" presStyleIdx="1" presStyleCnt="4" custScaleX="105469">
        <dgm:presLayoutVars>
          <dgm:chMax val="1"/>
          <dgm:bulletEnabled val="1"/>
        </dgm:presLayoutVars>
      </dgm:prSet>
      <dgm:spPr/>
      <dgm:t>
        <a:bodyPr/>
        <a:lstStyle/>
        <a:p>
          <a:endParaRPr lang="fr-FR"/>
        </a:p>
      </dgm:t>
    </dgm:pt>
    <dgm:pt modelId="{609228E6-916C-42F1-9232-88EFB5FCAA7E}" type="pres">
      <dgm:prSet presAssocID="{68955EB2-FE5E-477A-953B-F01989029950}" presName="levelTx" presStyleLbl="revTx" presStyleIdx="0" presStyleCnt="0">
        <dgm:presLayoutVars>
          <dgm:chMax val="1"/>
          <dgm:bulletEnabled val="1"/>
        </dgm:presLayoutVars>
      </dgm:prSet>
      <dgm:spPr/>
      <dgm:t>
        <a:bodyPr/>
        <a:lstStyle/>
        <a:p>
          <a:endParaRPr lang="fr-FR"/>
        </a:p>
      </dgm:t>
    </dgm:pt>
    <dgm:pt modelId="{4A399FA5-2456-479C-A70A-29CA023B230F}" type="pres">
      <dgm:prSet presAssocID="{E8419DA8-1402-464A-8ABC-07334BFC4E82}" presName="Name8" presStyleCnt="0"/>
      <dgm:spPr/>
    </dgm:pt>
    <dgm:pt modelId="{A0940ED9-67D1-4557-AD63-CB73DDD21979}" type="pres">
      <dgm:prSet presAssocID="{E8419DA8-1402-464A-8ABC-07334BFC4E82}" presName="level" presStyleLbl="node1" presStyleIdx="2" presStyleCnt="4" custScaleX="102647">
        <dgm:presLayoutVars>
          <dgm:chMax val="1"/>
          <dgm:bulletEnabled val="1"/>
        </dgm:presLayoutVars>
      </dgm:prSet>
      <dgm:spPr/>
      <dgm:t>
        <a:bodyPr/>
        <a:lstStyle/>
        <a:p>
          <a:endParaRPr lang="fr-FR"/>
        </a:p>
      </dgm:t>
    </dgm:pt>
    <dgm:pt modelId="{C4189B72-0C68-40DA-AC2D-5A4516D889E0}" type="pres">
      <dgm:prSet presAssocID="{E8419DA8-1402-464A-8ABC-07334BFC4E82}" presName="levelTx" presStyleLbl="revTx" presStyleIdx="0" presStyleCnt="0">
        <dgm:presLayoutVars>
          <dgm:chMax val="1"/>
          <dgm:bulletEnabled val="1"/>
        </dgm:presLayoutVars>
      </dgm:prSet>
      <dgm:spPr/>
      <dgm:t>
        <a:bodyPr/>
        <a:lstStyle/>
        <a:p>
          <a:endParaRPr lang="fr-FR"/>
        </a:p>
      </dgm:t>
    </dgm:pt>
    <dgm:pt modelId="{B1C1A1ED-AFD9-4D5E-AB0C-274D7C1C998B}" type="pres">
      <dgm:prSet presAssocID="{5485FC8D-52A0-481A-996C-AD29BB410560}" presName="Name8" presStyleCnt="0"/>
      <dgm:spPr/>
    </dgm:pt>
    <dgm:pt modelId="{90DF5A72-0CC3-4C57-BDE5-F1959BBD6D07}" type="pres">
      <dgm:prSet presAssocID="{5485FC8D-52A0-481A-996C-AD29BB410560}" presName="level" presStyleLbl="node1" presStyleIdx="3" presStyleCnt="4" custScaleX="99863">
        <dgm:presLayoutVars>
          <dgm:chMax val="1"/>
          <dgm:bulletEnabled val="1"/>
        </dgm:presLayoutVars>
      </dgm:prSet>
      <dgm:spPr/>
      <dgm:t>
        <a:bodyPr/>
        <a:lstStyle/>
        <a:p>
          <a:endParaRPr lang="fr-FR"/>
        </a:p>
      </dgm:t>
    </dgm:pt>
    <dgm:pt modelId="{DD956F44-52F1-4B67-84A5-29877E1A4FCB}" type="pres">
      <dgm:prSet presAssocID="{5485FC8D-52A0-481A-996C-AD29BB410560}" presName="levelTx" presStyleLbl="revTx" presStyleIdx="0" presStyleCnt="0">
        <dgm:presLayoutVars>
          <dgm:chMax val="1"/>
          <dgm:bulletEnabled val="1"/>
        </dgm:presLayoutVars>
      </dgm:prSet>
      <dgm:spPr/>
      <dgm:t>
        <a:bodyPr/>
        <a:lstStyle/>
        <a:p>
          <a:endParaRPr lang="fr-FR"/>
        </a:p>
      </dgm:t>
    </dgm:pt>
  </dgm:ptLst>
  <dgm:cxnLst>
    <dgm:cxn modelId="{1E93C90D-146E-4293-830D-FFD16A737E97}" type="presOf" srcId="{E8419DA8-1402-464A-8ABC-07334BFC4E82}" destId="{C4189B72-0C68-40DA-AC2D-5A4516D889E0}" srcOrd="1" destOrd="0" presId="urn:microsoft.com/office/officeart/2005/8/layout/pyramid1"/>
    <dgm:cxn modelId="{851B6E11-03C3-46B5-95E8-B3C7A47E15A3}" type="presOf" srcId="{5485FC8D-52A0-481A-996C-AD29BB410560}" destId="{DD956F44-52F1-4B67-84A5-29877E1A4FCB}" srcOrd="1" destOrd="0" presId="urn:microsoft.com/office/officeart/2005/8/layout/pyramid1"/>
    <dgm:cxn modelId="{8EA6A299-2C5D-44CF-9AAB-73225DE40382}" type="presOf" srcId="{5485FC8D-52A0-481A-996C-AD29BB410560}" destId="{90DF5A72-0CC3-4C57-BDE5-F1959BBD6D07}" srcOrd="0" destOrd="0" presId="urn:microsoft.com/office/officeart/2005/8/layout/pyramid1"/>
    <dgm:cxn modelId="{5CBEFE64-D7ED-4A56-A476-FF16C6292633}" type="presOf" srcId="{BF4656CE-0183-4E79-9CAA-3D2A782D437A}" destId="{5C60CD3A-4DA9-42A6-96BC-66C02B3AB9FD}" srcOrd="0" destOrd="0" presId="urn:microsoft.com/office/officeart/2005/8/layout/pyramid1"/>
    <dgm:cxn modelId="{75A43D14-6389-41F2-8346-76CC34F15EC9}" type="presOf" srcId="{68955EB2-FE5E-477A-953B-F01989029950}" destId="{609228E6-916C-42F1-9232-88EFB5FCAA7E}" srcOrd="1" destOrd="0" presId="urn:microsoft.com/office/officeart/2005/8/layout/pyramid1"/>
    <dgm:cxn modelId="{EF11706A-E7FD-4028-A5D2-4D1B65FFDEF5}" type="presOf" srcId="{39DE99EB-DAD8-4661-BD4A-4CD4C0B1C25A}" destId="{93B8829C-5638-4A15-ABCD-86F0ED7CE92A}" srcOrd="0" destOrd="0" presId="urn:microsoft.com/office/officeart/2005/8/layout/pyramid1"/>
    <dgm:cxn modelId="{998F571C-A8F4-4F0C-AB30-A39FDA774DE3}" srcId="{39DE99EB-DAD8-4661-BD4A-4CD4C0B1C25A}" destId="{BF4656CE-0183-4E79-9CAA-3D2A782D437A}" srcOrd="0" destOrd="0" parTransId="{302C2AA9-C8E3-48FD-93A5-062C912872D4}" sibTransId="{EBCE4D70-E39A-482C-BEC3-1DE71E272778}"/>
    <dgm:cxn modelId="{E9FD9664-D16C-4BF6-A8E9-EAEFF8DE3044}" srcId="{39DE99EB-DAD8-4661-BD4A-4CD4C0B1C25A}" destId="{5485FC8D-52A0-481A-996C-AD29BB410560}" srcOrd="3" destOrd="0" parTransId="{BDBFD279-CA76-4236-93AA-64E97C1CBA58}" sibTransId="{A500CEE7-671B-44A3-B20D-85ED324B484C}"/>
    <dgm:cxn modelId="{C2E08706-956E-4DC3-9AE9-18AFA529A0F1}" type="presOf" srcId="{BF4656CE-0183-4E79-9CAA-3D2A782D437A}" destId="{20A3CB7B-C016-4DCB-A3E5-CEB3DC52E6D3}" srcOrd="1" destOrd="0" presId="urn:microsoft.com/office/officeart/2005/8/layout/pyramid1"/>
    <dgm:cxn modelId="{1AB0000B-6C18-4AF3-851F-61B89321DD29}" srcId="{39DE99EB-DAD8-4661-BD4A-4CD4C0B1C25A}" destId="{68955EB2-FE5E-477A-953B-F01989029950}" srcOrd="1" destOrd="0" parTransId="{13831565-F594-48DB-B282-B7F493B95D5F}" sibTransId="{FFA92159-E70C-44A0-9F4E-0BC6E329882A}"/>
    <dgm:cxn modelId="{3F52E418-48FD-4688-8694-08245BAC75B7}" type="presOf" srcId="{E8419DA8-1402-464A-8ABC-07334BFC4E82}" destId="{A0940ED9-67D1-4557-AD63-CB73DDD21979}" srcOrd="0" destOrd="0" presId="urn:microsoft.com/office/officeart/2005/8/layout/pyramid1"/>
    <dgm:cxn modelId="{7CEBAE35-D9AE-40AD-B840-D3AAB81422F6}" srcId="{39DE99EB-DAD8-4661-BD4A-4CD4C0B1C25A}" destId="{E8419DA8-1402-464A-8ABC-07334BFC4E82}" srcOrd="2" destOrd="0" parTransId="{564DDCDC-9F0C-4377-A5A6-5BD8E27E40B4}" sibTransId="{11D01EDE-B415-41D6-8040-69EEFA4C0524}"/>
    <dgm:cxn modelId="{6A40E3E3-E3F7-40B9-B592-5F072D69F5F5}" type="presOf" srcId="{68955EB2-FE5E-477A-953B-F01989029950}" destId="{BC582A72-ECDF-4D1E-9F82-4EE13A9A601F}" srcOrd="0" destOrd="0" presId="urn:microsoft.com/office/officeart/2005/8/layout/pyramid1"/>
    <dgm:cxn modelId="{828B3ADE-CAF0-4E54-AA4B-FA6293FF92BC}" type="presParOf" srcId="{93B8829C-5638-4A15-ABCD-86F0ED7CE92A}" destId="{92DFBDE1-89BC-4BB5-A87C-D97EC80592DF}" srcOrd="0" destOrd="0" presId="urn:microsoft.com/office/officeart/2005/8/layout/pyramid1"/>
    <dgm:cxn modelId="{D8D0908D-2888-4E20-8E6B-7AA62B47008A}" type="presParOf" srcId="{92DFBDE1-89BC-4BB5-A87C-D97EC80592DF}" destId="{5C60CD3A-4DA9-42A6-96BC-66C02B3AB9FD}" srcOrd="0" destOrd="0" presId="urn:microsoft.com/office/officeart/2005/8/layout/pyramid1"/>
    <dgm:cxn modelId="{12F3209D-B5CD-4B20-9D26-6589336AFB6F}" type="presParOf" srcId="{92DFBDE1-89BC-4BB5-A87C-D97EC80592DF}" destId="{20A3CB7B-C016-4DCB-A3E5-CEB3DC52E6D3}" srcOrd="1" destOrd="0" presId="urn:microsoft.com/office/officeart/2005/8/layout/pyramid1"/>
    <dgm:cxn modelId="{B453BFF6-6194-47ED-92C8-0FCFF88A3085}" type="presParOf" srcId="{93B8829C-5638-4A15-ABCD-86F0ED7CE92A}" destId="{0E09233E-3B49-41D3-92C8-D6D2238B3E10}" srcOrd="1" destOrd="0" presId="urn:microsoft.com/office/officeart/2005/8/layout/pyramid1"/>
    <dgm:cxn modelId="{FD17280B-3E36-4338-BAF7-816C4A194C3B}" type="presParOf" srcId="{0E09233E-3B49-41D3-92C8-D6D2238B3E10}" destId="{BC582A72-ECDF-4D1E-9F82-4EE13A9A601F}" srcOrd="0" destOrd="0" presId="urn:microsoft.com/office/officeart/2005/8/layout/pyramid1"/>
    <dgm:cxn modelId="{01139AEC-C8DF-4DA2-BF2C-39A69E29C511}" type="presParOf" srcId="{0E09233E-3B49-41D3-92C8-D6D2238B3E10}" destId="{609228E6-916C-42F1-9232-88EFB5FCAA7E}" srcOrd="1" destOrd="0" presId="urn:microsoft.com/office/officeart/2005/8/layout/pyramid1"/>
    <dgm:cxn modelId="{0198FD8C-1121-4A4E-99DE-B99AC8DDE83A}" type="presParOf" srcId="{93B8829C-5638-4A15-ABCD-86F0ED7CE92A}" destId="{4A399FA5-2456-479C-A70A-29CA023B230F}" srcOrd="2" destOrd="0" presId="urn:microsoft.com/office/officeart/2005/8/layout/pyramid1"/>
    <dgm:cxn modelId="{A9027DA4-F2E6-4926-8A76-8659B52CDB7B}" type="presParOf" srcId="{4A399FA5-2456-479C-A70A-29CA023B230F}" destId="{A0940ED9-67D1-4557-AD63-CB73DDD21979}" srcOrd="0" destOrd="0" presId="urn:microsoft.com/office/officeart/2005/8/layout/pyramid1"/>
    <dgm:cxn modelId="{34D4D3C3-EF13-4BA3-A420-D457313763BE}" type="presParOf" srcId="{4A399FA5-2456-479C-A70A-29CA023B230F}" destId="{C4189B72-0C68-40DA-AC2D-5A4516D889E0}" srcOrd="1" destOrd="0" presId="urn:microsoft.com/office/officeart/2005/8/layout/pyramid1"/>
    <dgm:cxn modelId="{89850BF4-A9A5-41EE-8ED6-D649C0174A0F}" type="presParOf" srcId="{93B8829C-5638-4A15-ABCD-86F0ED7CE92A}" destId="{B1C1A1ED-AFD9-4D5E-AB0C-274D7C1C998B}" srcOrd="3" destOrd="0" presId="urn:microsoft.com/office/officeart/2005/8/layout/pyramid1"/>
    <dgm:cxn modelId="{D533E308-16CA-471A-B65E-010A4FBABBBF}" type="presParOf" srcId="{B1C1A1ED-AFD9-4D5E-AB0C-274D7C1C998B}" destId="{90DF5A72-0CC3-4C57-BDE5-F1959BBD6D07}" srcOrd="0" destOrd="0" presId="urn:microsoft.com/office/officeart/2005/8/layout/pyramid1"/>
    <dgm:cxn modelId="{3923540A-DB6A-4C30-8AD5-0B07EDFB6980}" type="presParOf" srcId="{B1C1A1ED-AFD9-4D5E-AB0C-274D7C1C998B}" destId="{DD956F44-52F1-4B67-84A5-29877E1A4FCB}"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8C3E-0407-4667-A81F-872E45081F9F}">
      <dsp:nvSpPr>
        <dsp:cNvPr id="0" name=""/>
        <dsp:cNvSpPr/>
      </dsp:nvSpPr>
      <dsp:spPr>
        <a:xfrm>
          <a:off x="-2349263" y="-363097"/>
          <a:ext cx="2805832" cy="2805832"/>
        </a:xfrm>
        <a:prstGeom prst="blockArc">
          <a:avLst>
            <a:gd name="adj1" fmla="val 18900000"/>
            <a:gd name="adj2" fmla="val 2700000"/>
            <a:gd name="adj3" fmla="val 77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2FF99-DDE1-462B-9215-C43D549D2F34}">
      <dsp:nvSpPr>
        <dsp:cNvPr id="0" name=""/>
        <dsp:cNvSpPr/>
      </dsp:nvSpPr>
      <dsp:spPr>
        <a:xfrm>
          <a:off x="239852" y="159882"/>
          <a:ext cx="6016103" cy="319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946" tIns="40640" rIns="40640" bIns="40640" numCol="1" spcCol="1270" anchor="ctr" anchorCtr="0">
          <a:noAutofit/>
        </a:bodyPr>
        <a:lstStyle/>
        <a:p>
          <a:pPr lvl="0" algn="l" defTabSz="711200">
            <a:lnSpc>
              <a:spcPct val="90000"/>
            </a:lnSpc>
            <a:spcBef>
              <a:spcPct val="0"/>
            </a:spcBef>
            <a:spcAft>
              <a:spcPct val="35000"/>
            </a:spcAft>
          </a:pPr>
          <a:r>
            <a:rPr lang="fr-FR" sz="1600" kern="1200" dirty="0"/>
            <a:t>Formulation</a:t>
          </a:r>
        </a:p>
      </dsp:txBody>
      <dsp:txXfrm>
        <a:off x="239852" y="159882"/>
        <a:ext cx="6016103" cy="319931"/>
      </dsp:txXfrm>
    </dsp:sp>
    <dsp:sp modelId="{FBCECA02-A609-4548-A304-76CE2392152B}">
      <dsp:nvSpPr>
        <dsp:cNvPr id="0" name=""/>
        <dsp:cNvSpPr/>
      </dsp:nvSpPr>
      <dsp:spPr>
        <a:xfrm>
          <a:off x="39895" y="119891"/>
          <a:ext cx="399914" cy="399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F78A53-CE74-4346-94A9-92074016F8C9}">
      <dsp:nvSpPr>
        <dsp:cNvPr id="0" name=""/>
        <dsp:cNvSpPr/>
      </dsp:nvSpPr>
      <dsp:spPr>
        <a:xfrm>
          <a:off x="423276" y="639862"/>
          <a:ext cx="5832679" cy="319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946" tIns="40640" rIns="40640" bIns="40640" numCol="1" spcCol="1270" anchor="ctr" anchorCtr="0">
          <a:noAutofit/>
        </a:bodyPr>
        <a:lstStyle/>
        <a:p>
          <a:pPr lvl="0" algn="l" defTabSz="711200">
            <a:lnSpc>
              <a:spcPct val="90000"/>
            </a:lnSpc>
            <a:spcBef>
              <a:spcPct val="0"/>
            </a:spcBef>
            <a:spcAft>
              <a:spcPct val="35000"/>
            </a:spcAft>
          </a:pPr>
          <a:r>
            <a:rPr lang="fr-FR" sz="1600" kern="1200" dirty="0"/>
            <a:t>Degré de transformation</a:t>
          </a:r>
        </a:p>
      </dsp:txBody>
      <dsp:txXfrm>
        <a:off x="423276" y="639862"/>
        <a:ext cx="5832679" cy="319931"/>
      </dsp:txXfrm>
    </dsp:sp>
    <dsp:sp modelId="{7B6B58D1-A806-406E-9FA2-FB620F4529B8}">
      <dsp:nvSpPr>
        <dsp:cNvPr id="0" name=""/>
        <dsp:cNvSpPr/>
      </dsp:nvSpPr>
      <dsp:spPr>
        <a:xfrm>
          <a:off x="223319" y="599871"/>
          <a:ext cx="399914" cy="399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99E5E-44F0-408E-963F-85AD77580753}">
      <dsp:nvSpPr>
        <dsp:cNvPr id="0" name=""/>
        <dsp:cNvSpPr/>
      </dsp:nvSpPr>
      <dsp:spPr>
        <a:xfrm>
          <a:off x="423276" y="1119842"/>
          <a:ext cx="5832679" cy="319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946" tIns="40640" rIns="40640" bIns="40640" numCol="1" spcCol="1270" anchor="ctr" anchorCtr="0">
          <a:noAutofit/>
        </a:bodyPr>
        <a:lstStyle/>
        <a:p>
          <a:pPr lvl="0" algn="l" defTabSz="711200">
            <a:lnSpc>
              <a:spcPct val="90000"/>
            </a:lnSpc>
            <a:spcBef>
              <a:spcPct val="0"/>
            </a:spcBef>
            <a:spcAft>
              <a:spcPct val="35000"/>
            </a:spcAft>
          </a:pPr>
          <a:r>
            <a:rPr lang="fr-FR" sz="1600" kern="1200" dirty="0"/>
            <a:t>Grammage</a:t>
          </a:r>
        </a:p>
      </dsp:txBody>
      <dsp:txXfrm>
        <a:off x="423276" y="1119842"/>
        <a:ext cx="5832679" cy="319931"/>
      </dsp:txXfrm>
    </dsp:sp>
    <dsp:sp modelId="{EE2C4926-6B58-49FA-B5C8-F4347900F3E3}">
      <dsp:nvSpPr>
        <dsp:cNvPr id="0" name=""/>
        <dsp:cNvSpPr/>
      </dsp:nvSpPr>
      <dsp:spPr>
        <a:xfrm>
          <a:off x="223319" y="1079851"/>
          <a:ext cx="399914" cy="399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394949-1958-46EB-B318-96027D018C4F}">
      <dsp:nvSpPr>
        <dsp:cNvPr id="0" name=""/>
        <dsp:cNvSpPr/>
      </dsp:nvSpPr>
      <dsp:spPr>
        <a:xfrm>
          <a:off x="239852" y="1599823"/>
          <a:ext cx="6016103" cy="319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946" tIns="40640" rIns="40640" bIns="40640" numCol="1" spcCol="1270" anchor="ctr" anchorCtr="0">
          <a:noAutofit/>
        </a:bodyPr>
        <a:lstStyle/>
        <a:p>
          <a:pPr lvl="0" algn="l" defTabSz="711200">
            <a:lnSpc>
              <a:spcPct val="90000"/>
            </a:lnSpc>
            <a:spcBef>
              <a:spcPct val="0"/>
            </a:spcBef>
            <a:spcAft>
              <a:spcPct val="35000"/>
            </a:spcAft>
          </a:pPr>
          <a:r>
            <a:rPr lang="fr-FR" sz="1600" kern="1200" dirty="0"/>
            <a:t>Conditionnement</a:t>
          </a:r>
        </a:p>
      </dsp:txBody>
      <dsp:txXfrm>
        <a:off x="239852" y="1599823"/>
        <a:ext cx="6016103" cy="319931"/>
      </dsp:txXfrm>
    </dsp:sp>
    <dsp:sp modelId="{0F946B4E-CA9D-46C6-821C-041D6684EC48}">
      <dsp:nvSpPr>
        <dsp:cNvPr id="0" name=""/>
        <dsp:cNvSpPr/>
      </dsp:nvSpPr>
      <dsp:spPr>
        <a:xfrm>
          <a:off x="39895" y="1559831"/>
          <a:ext cx="399914" cy="39991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6E303-851A-408C-BA76-B9636CAF811A}">
      <dsp:nvSpPr>
        <dsp:cNvPr id="0" name=""/>
        <dsp:cNvSpPr/>
      </dsp:nvSpPr>
      <dsp:spPr>
        <a:xfrm>
          <a:off x="457199" y="0"/>
          <a:ext cx="5181600" cy="158417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FA467-1A5C-4402-BC92-55FB84922636}">
      <dsp:nvSpPr>
        <dsp:cNvPr id="0" name=""/>
        <dsp:cNvSpPr/>
      </dsp:nvSpPr>
      <dsp:spPr>
        <a:xfrm>
          <a:off x="6548" y="475252"/>
          <a:ext cx="1962150" cy="6336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Approvisionnement</a:t>
          </a:r>
          <a:endParaRPr lang="fr-FR" sz="1600" kern="1200" dirty="0"/>
        </a:p>
      </dsp:txBody>
      <dsp:txXfrm>
        <a:off x="37481" y="506185"/>
        <a:ext cx="1900284" cy="571804"/>
      </dsp:txXfrm>
    </dsp:sp>
    <dsp:sp modelId="{0142452B-39F5-4FD6-ACCA-4B578C1D6BCB}">
      <dsp:nvSpPr>
        <dsp:cNvPr id="0" name=""/>
        <dsp:cNvSpPr/>
      </dsp:nvSpPr>
      <dsp:spPr>
        <a:xfrm>
          <a:off x="2066925" y="475252"/>
          <a:ext cx="1962150" cy="63367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Référencement / commande publique</a:t>
          </a:r>
          <a:endParaRPr lang="fr-FR" sz="1600" kern="1200" dirty="0"/>
        </a:p>
      </dsp:txBody>
      <dsp:txXfrm>
        <a:off x="2097858" y="506185"/>
        <a:ext cx="1900284" cy="571804"/>
      </dsp:txXfrm>
    </dsp:sp>
    <dsp:sp modelId="{7A3C0F44-E1BF-42A6-B6A6-B8B5D4C971CB}">
      <dsp:nvSpPr>
        <dsp:cNvPr id="0" name=""/>
        <dsp:cNvSpPr/>
      </dsp:nvSpPr>
      <dsp:spPr>
        <a:xfrm>
          <a:off x="4127301" y="475252"/>
          <a:ext cx="1962150" cy="63367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Livraison</a:t>
          </a:r>
          <a:endParaRPr lang="fr-FR" sz="1600" kern="1200" dirty="0"/>
        </a:p>
      </dsp:txBody>
      <dsp:txXfrm>
        <a:off x="4158234" y="506185"/>
        <a:ext cx="1900284" cy="571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49573-3792-449B-B510-F7FEDFD3849E}">
      <dsp:nvSpPr>
        <dsp:cNvPr id="0" name=""/>
        <dsp:cNvSpPr/>
      </dsp:nvSpPr>
      <dsp:spPr>
        <a:xfrm>
          <a:off x="831024" y="912459"/>
          <a:ext cx="1015697" cy="1015697"/>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a:t>Distribution</a:t>
          </a:r>
        </a:p>
      </dsp:txBody>
      <dsp:txXfrm>
        <a:off x="1035224" y="1150381"/>
        <a:ext cx="607297" cy="522089"/>
      </dsp:txXfrm>
    </dsp:sp>
    <dsp:sp modelId="{09C55021-2FA1-44F6-BCF7-CE96A9DE297F}">
      <dsp:nvSpPr>
        <dsp:cNvPr id="0" name=""/>
        <dsp:cNvSpPr/>
      </dsp:nvSpPr>
      <dsp:spPr>
        <a:xfrm>
          <a:off x="240073" y="672385"/>
          <a:ext cx="738688" cy="738688"/>
        </a:xfrm>
        <a:prstGeom prst="gear6">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a:t>Transfo</a:t>
          </a:r>
        </a:p>
      </dsp:txBody>
      <dsp:txXfrm>
        <a:off x="426040" y="859476"/>
        <a:ext cx="366754" cy="364506"/>
      </dsp:txXfrm>
    </dsp:sp>
    <dsp:sp modelId="{1E27BACD-2C3B-49EA-A70A-13CF0BE54479}">
      <dsp:nvSpPr>
        <dsp:cNvPr id="0" name=""/>
        <dsp:cNvSpPr/>
      </dsp:nvSpPr>
      <dsp:spPr>
        <a:xfrm rot="20700000">
          <a:off x="653814" y="162765"/>
          <a:ext cx="723764" cy="723764"/>
        </a:xfrm>
        <a:prstGeom prst="gear6">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err="1"/>
            <a:t>Appro</a:t>
          </a:r>
          <a:endParaRPr lang="fr-FR" sz="800" kern="1200" dirty="0"/>
        </a:p>
      </dsp:txBody>
      <dsp:txXfrm rot="-20700000">
        <a:off x="812557" y="321508"/>
        <a:ext cx="406278" cy="406278"/>
      </dsp:txXfrm>
    </dsp:sp>
    <dsp:sp modelId="{E8DA7D58-6FCB-448D-878B-97FA6FB402AB}">
      <dsp:nvSpPr>
        <dsp:cNvPr id="0" name=""/>
        <dsp:cNvSpPr/>
      </dsp:nvSpPr>
      <dsp:spPr>
        <a:xfrm>
          <a:off x="729646" y="771933"/>
          <a:ext cx="1300092" cy="1300092"/>
        </a:xfrm>
        <a:prstGeom prst="circularArrow">
          <a:avLst>
            <a:gd name="adj1" fmla="val 4687"/>
            <a:gd name="adj2" fmla="val 299029"/>
            <a:gd name="adj3" fmla="val 2408236"/>
            <a:gd name="adj4" fmla="val 16117274"/>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E241C0-F26A-4CF3-8584-BDF923533A67}">
      <dsp:nvSpPr>
        <dsp:cNvPr id="0" name=""/>
        <dsp:cNvSpPr/>
      </dsp:nvSpPr>
      <dsp:spPr>
        <a:xfrm>
          <a:off x="109253" y="519016"/>
          <a:ext cx="944598" cy="944598"/>
        </a:xfrm>
        <a:prstGeom prst="leftCircularArrow">
          <a:avLst>
            <a:gd name="adj1" fmla="val 6452"/>
            <a:gd name="adj2" fmla="val 429999"/>
            <a:gd name="adj3" fmla="val 10489124"/>
            <a:gd name="adj4" fmla="val 14837806"/>
            <a:gd name="adj5" fmla="val 7527"/>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82ACDC-E656-4349-B5BD-21335A1B114E}">
      <dsp:nvSpPr>
        <dsp:cNvPr id="0" name=""/>
        <dsp:cNvSpPr/>
      </dsp:nvSpPr>
      <dsp:spPr>
        <a:xfrm>
          <a:off x="486400" y="14308"/>
          <a:ext cx="1018467" cy="1018467"/>
        </a:xfrm>
        <a:prstGeom prst="circularArrow">
          <a:avLst>
            <a:gd name="adj1" fmla="val 5984"/>
            <a:gd name="adj2" fmla="val 394124"/>
            <a:gd name="adj3" fmla="val 13313824"/>
            <a:gd name="adj4" fmla="val 10508221"/>
            <a:gd name="adj5" fmla="val 6981"/>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0CD3A-4DA9-42A6-96BC-66C02B3AB9FD}">
      <dsp:nvSpPr>
        <dsp:cNvPr id="0" name=""/>
        <dsp:cNvSpPr/>
      </dsp:nvSpPr>
      <dsp:spPr>
        <a:xfrm>
          <a:off x="1094940" y="0"/>
          <a:ext cx="855826" cy="639993"/>
        </a:xfrm>
        <a:prstGeom prst="trapezoid">
          <a:avLst>
            <a:gd name="adj" fmla="val 59392"/>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b="1" kern="1200" cap="all" baseline="0" dirty="0">
            <a:solidFill>
              <a:schemeClr val="bg1">
                <a:lumMod val="65000"/>
              </a:schemeClr>
            </a:solidFill>
          </a:endParaRPr>
        </a:p>
      </dsp:txBody>
      <dsp:txXfrm>
        <a:off x="1094940" y="0"/>
        <a:ext cx="855826" cy="639993"/>
      </dsp:txXfrm>
    </dsp:sp>
    <dsp:sp modelId="{BC582A72-ECDF-4D1E-9F82-4EE13A9A601F}">
      <dsp:nvSpPr>
        <dsp:cNvPr id="0" name=""/>
        <dsp:cNvSpPr/>
      </dsp:nvSpPr>
      <dsp:spPr>
        <a:xfrm>
          <a:off x="718637" y="639993"/>
          <a:ext cx="1603580" cy="639993"/>
        </a:xfrm>
        <a:prstGeom prst="trapezoid">
          <a:avLst>
            <a:gd name="adj" fmla="val 59392"/>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cap="all" baseline="0" dirty="0">
              <a:solidFill>
                <a:schemeClr val="bg1"/>
              </a:solidFill>
            </a:rPr>
            <a:t>Mobilisation contributive</a:t>
          </a:r>
        </a:p>
      </dsp:txBody>
      <dsp:txXfrm>
        <a:off x="999264" y="639993"/>
        <a:ext cx="1042327" cy="639993"/>
      </dsp:txXfrm>
    </dsp:sp>
    <dsp:sp modelId="{A0940ED9-67D1-4557-AD63-CB73DDD21979}">
      <dsp:nvSpPr>
        <dsp:cNvPr id="0" name=""/>
        <dsp:cNvSpPr/>
      </dsp:nvSpPr>
      <dsp:spPr>
        <a:xfrm>
          <a:off x="349922" y="1279986"/>
          <a:ext cx="2341010" cy="639993"/>
        </a:xfrm>
        <a:prstGeom prst="trapezoid">
          <a:avLst>
            <a:gd name="adj" fmla="val 59392"/>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cap="all" baseline="0" dirty="0">
              <a:solidFill>
                <a:schemeClr val="bg1"/>
              </a:solidFill>
            </a:rPr>
            <a:t>Implication productive</a:t>
          </a:r>
        </a:p>
      </dsp:txBody>
      <dsp:txXfrm>
        <a:off x="759599" y="1279986"/>
        <a:ext cx="1521656" cy="639993"/>
      </dsp:txXfrm>
    </dsp:sp>
    <dsp:sp modelId="{90DF5A72-0CC3-4C57-BDE5-F1959BBD6D07}">
      <dsp:nvSpPr>
        <dsp:cNvPr id="0" name=""/>
        <dsp:cNvSpPr/>
      </dsp:nvSpPr>
      <dsp:spPr>
        <a:xfrm>
          <a:off x="2082" y="1919979"/>
          <a:ext cx="3036690" cy="639993"/>
        </a:xfrm>
        <a:prstGeom prst="trapezoid">
          <a:avLst>
            <a:gd name="adj" fmla="val 5939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cap="all" baseline="0" dirty="0">
              <a:solidFill>
                <a:schemeClr val="bg1"/>
              </a:solidFill>
            </a:rPr>
            <a:t>Ancrage passif</a:t>
          </a:r>
        </a:p>
      </dsp:txBody>
      <dsp:txXfrm>
        <a:off x="533503" y="1919979"/>
        <a:ext cx="1973848" cy="6399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7F9A98C1-9638-4A9B-90D0-528EDF62F58C}" type="datetimeFigureOut">
              <a:rPr lang="fr-FR" smtClean="0"/>
              <a:t>18/06/2024</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E321D532-E09A-4390-AFC8-271D1E11EBC0}" type="slidenum">
              <a:rPr lang="fr-FR" smtClean="0"/>
              <a:t>‹N°›</a:t>
            </a:fld>
            <a:endParaRPr lang="fr-FR"/>
          </a:p>
        </p:txBody>
      </p:sp>
    </p:spTree>
    <p:extLst>
      <p:ext uri="{BB962C8B-B14F-4D97-AF65-F5344CB8AC3E}">
        <p14:creationId xmlns:p14="http://schemas.microsoft.com/office/powerpoint/2010/main" val="3767285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C9C18247-F559-4692-B4B4-C08740FB2650}" type="datetimeFigureOut">
              <a:rPr lang="fr-FR" smtClean="0"/>
              <a:t>18/06/2024</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D8D99DE3-6402-4E6C-9CA9-4B6DCD6E21C5}" type="slidenum">
              <a:rPr lang="fr-FR" smtClean="0"/>
              <a:t>‹N°›</a:t>
            </a:fld>
            <a:endParaRPr lang="fr-FR"/>
          </a:p>
        </p:txBody>
      </p:sp>
    </p:spTree>
    <p:extLst>
      <p:ext uri="{BB962C8B-B14F-4D97-AF65-F5344CB8AC3E}">
        <p14:creationId xmlns:p14="http://schemas.microsoft.com/office/powerpoint/2010/main" val="250693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t>2</a:t>
            </a:fld>
            <a:endParaRPr lang="fr-FR"/>
          </a:p>
        </p:txBody>
      </p:sp>
    </p:spTree>
    <p:extLst>
      <p:ext uri="{BB962C8B-B14F-4D97-AF65-F5344CB8AC3E}">
        <p14:creationId xmlns:p14="http://schemas.microsoft.com/office/powerpoint/2010/main" val="403895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5B9BD5">
                    <a:lumMod val="75000"/>
                  </a:srgbClr>
                </a:solidFill>
                <a:latin typeface="+mn-lt"/>
              </a:rPr>
              <a:t>Contexte Initiative nationale : </a:t>
            </a:r>
            <a:r>
              <a:rPr lang="fr-FR" sz="1200" b="0" i="0" kern="1200" dirty="0">
                <a:solidFill>
                  <a:schemeClr val="tx1"/>
                </a:solidFill>
                <a:effectLst/>
                <a:latin typeface="+mn-lt"/>
                <a:ea typeface="+mn-ea"/>
                <a:cs typeface="+mn-cs"/>
              </a:rPr>
              <a:t>Loi d'avenir pour l'agriculture – 2014 </a:t>
            </a:r>
            <a:r>
              <a:rPr lang="fr-FR" sz="1200" b="0" i="0" kern="1200" dirty="0">
                <a:solidFill>
                  <a:schemeClr val="tx1"/>
                </a:solidFill>
                <a:effectLst/>
                <a:latin typeface="+mn-lt"/>
                <a:ea typeface="+mn-ea"/>
                <a:cs typeface="+mn-cs"/>
                <a:sym typeface="Wingdings" panose="05000000000000000000" pitchFamily="2" charset="2"/>
              </a:rPr>
              <a:t> renforcé par le plan France Relance 2020-22</a:t>
            </a:r>
            <a:endParaRPr lang="fr-FR" sz="1200" b="1" dirty="0">
              <a:solidFill>
                <a:srgbClr val="5B9BD5">
                  <a:lumMod val="75000"/>
                </a:srgbClr>
              </a:solidFill>
              <a:latin typeface="+mn-lt"/>
            </a:endParaRPr>
          </a:p>
          <a:p>
            <a:pPr marL="0" indent="0" defTabSz="914103">
              <a:buFont typeface="Wingdings" panose="05000000000000000000" pitchFamily="2" charset="2"/>
              <a:buNone/>
            </a:pPr>
            <a:endParaRPr lang="fr-FR" sz="1200" b="1" dirty="0">
              <a:solidFill>
                <a:srgbClr val="5B9BD5">
                  <a:lumMod val="75000"/>
                </a:srgbClr>
              </a:solidFill>
              <a:latin typeface="+mn-lt"/>
            </a:endParaRPr>
          </a:p>
          <a:p>
            <a:pPr marL="171450" indent="-171450" defTabSz="914103">
              <a:buFontTx/>
              <a:buChar char="-"/>
            </a:pPr>
            <a:r>
              <a:rPr lang="fr-FR" sz="1200" b="1" dirty="0">
                <a:solidFill>
                  <a:srgbClr val="5B9BD5">
                    <a:lumMod val="75000"/>
                  </a:srgbClr>
                </a:solidFill>
                <a:latin typeface="+mn-lt"/>
              </a:rPr>
              <a:t>Porté</a:t>
            </a:r>
            <a:r>
              <a:rPr lang="fr-FR" sz="1200" b="1" baseline="0" dirty="0">
                <a:solidFill>
                  <a:srgbClr val="5B9BD5">
                    <a:lumMod val="75000"/>
                  </a:srgbClr>
                </a:solidFill>
                <a:latin typeface="+mn-lt"/>
              </a:rPr>
              <a:t> souvent par des </a:t>
            </a:r>
            <a:r>
              <a:rPr lang="fr-FR" sz="1200" b="1" baseline="0" dirty="0" err="1">
                <a:solidFill>
                  <a:srgbClr val="5B9BD5">
                    <a:lumMod val="75000"/>
                  </a:srgbClr>
                </a:solidFill>
                <a:latin typeface="+mn-lt"/>
              </a:rPr>
              <a:t>com</a:t>
            </a:r>
            <a:r>
              <a:rPr lang="fr-FR" sz="1200" b="1" baseline="0" dirty="0">
                <a:solidFill>
                  <a:srgbClr val="5B9BD5">
                    <a:lumMod val="75000"/>
                  </a:srgbClr>
                </a:solidFill>
                <a:latin typeface="+mn-lt"/>
              </a:rPr>
              <a:t> </a:t>
            </a:r>
            <a:r>
              <a:rPr lang="fr-FR" sz="1200" b="1" baseline="0" dirty="0" err="1">
                <a:solidFill>
                  <a:srgbClr val="5B9BD5">
                    <a:lumMod val="75000"/>
                  </a:srgbClr>
                </a:solidFill>
                <a:latin typeface="+mn-lt"/>
              </a:rPr>
              <a:t>com</a:t>
            </a:r>
            <a:endParaRPr lang="fr-FR" sz="1200" b="1" baseline="0" dirty="0">
              <a:solidFill>
                <a:srgbClr val="5B9BD5">
                  <a:lumMod val="75000"/>
                </a:srgbClr>
              </a:solidFill>
              <a:latin typeface="+mn-lt"/>
            </a:endParaRPr>
          </a:p>
          <a:p>
            <a:pPr marL="171450" indent="-171450" defTabSz="914103">
              <a:buFontTx/>
              <a:buChar char="-"/>
            </a:pPr>
            <a:r>
              <a:rPr lang="fr-FR" sz="1200" b="1" dirty="0">
                <a:solidFill>
                  <a:srgbClr val="5B9BD5">
                    <a:lumMod val="75000"/>
                  </a:srgbClr>
                </a:solidFill>
                <a:latin typeface="+mn-lt"/>
              </a:rPr>
              <a:t>Pas de PAT type</a:t>
            </a:r>
          </a:p>
          <a:p>
            <a:pPr marL="0" indent="0" defTabSz="914103">
              <a:buFont typeface="Wingdings" panose="05000000000000000000" pitchFamily="2" charset="2"/>
              <a:buNone/>
            </a:pPr>
            <a:endParaRPr lang="fr-FR" sz="1200" b="1" dirty="0">
              <a:solidFill>
                <a:srgbClr val="5B9BD5">
                  <a:lumMod val="75000"/>
                </a:srgbClr>
              </a:solidFill>
              <a:latin typeface="+mn-lt"/>
            </a:endParaRPr>
          </a:p>
          <a:p>
            <a:pPr marL="0" indent="0" defTabSz="914103">
              <a:buFont typeface="Wingdings" panose="05000000000000000000" pitchFamily="2" charset="2"/>
              <a:buNone/>
            </a:pPr>
            <a:r>
              <a:rPr lang="fr-FR" sz="1200" b="1" dirty="0">
                <a:solidFill>
                  <a:srgbClr val="5B9BD5">
                    <a:lumMod val="75000"/>
                  </a:srgbClr>
                </a:solidFill>
                <a:latin typeface="+mn-lt"/>
              </a:rPr>
              <a:t>1. Collective</a:t>
            </a:r>
            <a:r>
              <a:rPr lang="fr-FR" sz="1200" b="1" baseline="0" dirty="0">
                <a:solidFill>
                  <a:srgbClr val="5B9BD5">
                    <a:lumMod val="75000"/>
                  </a:srgbClr>
                </a:solidFill>
                <a:latin typeface="+mn-lt"/>
              </a:rPr>
              <a:t> :</a:t>
            </a:r>
            <a:endParaRPr lang="fr-FR" sz="1200" b="1" dirty="0">
              <a:solidFill>
                <a:srgbClr val="5B9BD5">
                  <a:lumMod val="75000"/>
                </a:srgbClr>
              </a:solidFill>
              <a:latin typeface="+mn-lt"/>
            </a:endParaRPr>
          </a:p>
          <a:p>
            <a:pPr marL="285657" indent="-285657" defTabSz="914103">
              <a:buFont typeface="Wingdings" panose="05000000000000000000" pitchFamily="2" charset="2"/>
              <a:buChar char="à"/>
            </a:pPr>
            <a:r>
              <a:rPr lang="fr-FR" sz="1200" b="0" dirty="0">
                <a:solidFill>
                  <a:srgbClr val="5B9BD5">
                    <a:lumMod val="75000"/>
                  </a:srgbClr>
                </a:solidFill>
                <a:latin typeface="+mn-lt"/>
              </a:rPr>
              <a:t>producteurs, transformateurs, distributeurs,</a:t>
            </a:r>
          </a:p>
          <a:p>
            <a:pPr marL="285657" indent="-285657" defTabSz="914103">
              <a:buFont typeface="Wingdings" panose="05000000000000000000" pitchFamily="2" charset="2"/>
              <a:buChar char="à"/>
            </a:pPr>
            <a:r>
              <a:rPr lang="fr-FR" sz="1200" b="0" dirty="0">
                <a:solidFill>
                  <a:srgbClr val="5B9BD5">
                    <a:lumMod val="75000"/>
                  </a:srgbClr>
                </a:solidFill>
                <a:latin typeface="+mn-lt"/>
              </a:rPr>
              <a:t>consommateurs, </a:t>
            </a:r>
          </a:p>
          <a:p>
            <a:pPr marL="285657" indent="-285657" defTabSz="914103">
              <a:buFont typeface="Wingdings" panose="05000000000000000000" pitchFamily="2" charset="2"/>
              <a:buChar char="à"/>
            </a:pPr>
            <a:r>
              <a:rPr lang="fr-FR" sz="1200" b="0" dirty="0">
                <a:solidFill>
                  <a:srgbClr val="5B9BD5">
                    <a:lumMod val="75000"/>
                  </a:srgbClr>
                </a:solidFill>
                <a:latin typeface="+mn-lt"/>
              </a:rPr>
              <a:t>Collectivités, élus </a:t>
            </a:r>
          </a:p>
          <a:p>
            <a:pPr marL="285657" indent="-285657" defTabSz="914103">
              <a:buFont typeface="Wingdings" panose="05000000000000000000" pitchFamily="2" charset="2"/>
              <a:buChar char="à"/>
            </a:pPr>
            <a:r>
              <a:rPr lang="fr-FR" sz="1200" b="0" dirty="0">
                <a:solidFill>
                  <a:srgbClr val="5B9BD5">
                    <a:lumMod val="75000"/>
                  </a:srgbClr>
                </a:solidFill>
                <a:latin typeface="+mn-lt"/>
              </a:rPr>
              <a:t>acteurs de la société civile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Outils de concertation / espace de dialogue </a:t>
            </a:r>
            <a:r>
              <a:rPr lang="fr-FR" dirty="0">
                <a:sym typeface="Wingdings" panose="05000000000000000000" pitchFamily="2" charset="2"/>
              </a:rPr>
              <a:t> instance de gouvernance ouverte / un</a:t>
            </a:r>
            <a:r>
              <a:rPr lang="fr-FR" baseline="0" dirty="0">
                <a:sym typeface="Wingdings" panose="05000000000000000000" pitchFamily="2" charset="2"/>
              </a:rPr>
              <a:t>e opportunité de renforcer son </a:t>
            </a:r>
            <a:r>
              <a:rPr lang="fr-FR" b="1" baseline="0" dirty="0">
                <a:sym typeface="Wingdings" panose="05000000000000000000" pitchFamily="2" charset="2"/>
              </a:rPr>
              <a:t>lien au </a:t>
            </a:r>
            <a:r>
              <a:rPr lang="fr-FR" b="1" baseline="0" dirty="0" err="1">
                <a:sym typeface="Wingdings" panose="05000000000000000000" pitchFamily="2" charset="2"/>
              </a:rPr>
              <a:t>territire</a:t>
            </a:r>
            <a:r>
              <a:rPr lang="fr-FR" b="1" baseline="0" dirty="0">
                <a:sym typeface="Wingdings" panose="05000000000000000000" pitchFamily="2" charset="2"/>
              </a:rPr>
              <a:t> et aux autres acteurs du territoire</a:t>
            </a:r>
            <a:endParaRPr lang="fr-FR" b="1" dirty="0"/>
          </a:p>
          <a:p>
            <a:endParaRPr lang="fr-FR" dirty="0"/>
          </a:p>
          <a:p>
            <a:r>
              <a:rPr lang="fr-FR" b="1" dirty="0"/>
              <a:t>2. Systémique </a:t>
            </a:r>
            <a:r>
              <a:rPr lang="fr-FR" dirty="0">
                <a:sym typeface="Wingdings" panose="05000000000000000000" pitchFamily="2" charset="2"/>
              </a:rPr>
              <a:t> après un </a:t>
            </a:r>
            <a:r>
              <a:rPr lang="fr-FR" b="1" dirty="0">
                <a:sym typeface="Wingdings" panose="05000000000000000000" pitchFamily="2" charset="2"/>
              </a:rPr>
              <a:t>diagnostique</a:t>
            </a:r>
            <a:r>
              <a:rPr lang="fr-FR" baseline="0" dirty="0">
                <a:sym typeface="Wingdings" panose="05000000000000000000" pitchFamily="2" charset="2"/>
              </a:rPr>
              <a:t> des atouts et des faiblesses du territoire, </a:t>
            </a:r>
            <a:r>
              <a:rPr lang="fr-FR" b="1" baseline="0" dirty="0">
                <a:sym typeface="Wingdings" panose="05000000000000000000" pitchFamily="2" charset="2"/>
              </a:rPr>
              <a:t>une stratégie intégrée, </a:t>
            </a:r>
            <a:r>
              <a:rPr lang="fr-FR" baseline="0" dirty="0" err="1">
                <a:sym typeface="Wingdings" panose="05000000000000000000" pitchFamily="2" charset="2"/>
              </a:rPr>
              <a:t>cad</a:t>
            </a:r>
            <a:r>
              <a:rPr lang="fr-FR" baseline="0" dirty="0">
                <a:sym typeface="Wingdings" panose="05000000000000000000" pitchFamily="2" charset="2"/>
              </a:rPr>
              <a:t> </a:t>
            </a:r>
          </a:p>
          <a:p>
            <a:pPr marL="171450" indent="-171450">
              <a:buFont typeface="Wingdings" panose="05000000000000000000" pitchFamily="2" charset="2"/>
              <a:buChar char="è"/>
            </a:pPr>
            <a:r>
              <a:rPr lang="fr-FR" baseline="0" dirty="0">
                <a:sym typeface="Wingdings" panose="05000000000000000000" pitchFamily="2" charset="2"/>
              </a:rPr>
              <a:t>qui s’intègre de manière </a:t>
            </a:r>
            <a:r>
              <a:rPr lang="fr-FR" b="1" baseline="0" dirty="0">
                <a:sym typeface="Wingdings" panose="05000000000000000000" pitchFamily="2" charset="2"/>
              </a:rPr>
              <a:t>cohérentes</a:t>
            </a:r>
            <a:r>
              <a:rPr lang="fr-FR" baseline="0" dirty="0">
                <a:sym typeface="Wingdings" panose="05000000000000000000" pitchFamily="2" charset="2"/>
              </a:rPr>
              <a:t> aux autres projets de développement locaux du type PLU, SCOT, etc. </a:t>
            </a:r>
          </a:p>
          <a:p>
            <a:pPr marL="171450" indent="-171450">
              <a:buFont typeface="Wingdings" panose="05000000000000000000" pitchFamily="2" charset="2"/>
              <a:buChar char="è"/>
            </a:pPr>
            <a:r>
              <a:rPr lang="fr-FR" baseline="0" dirty="0">
                <a:sym typeface="Wingdings" panose="05000000000000000000" pitchFamily="2" charset="2"/>
              </a:rPr>
              <a:t>et qui concerne le système alimentaire dans sa globalité : on </a:t>
            </a:r>
            <a:r>
              <a:rPr lang="fr-FR" b="1" baseline="0" dirty="0">
                <a:sym typeface="Wingdings" panose="05000000000000000000" pitchFamily="2" charset="2"/>
              </a:rPr>
              <a:t>ne s’intéresse pas qu’à produire en quantité et en qualité suffisantes </a:t>
            </a:r>
            <a:r>
              <a:rPr lang="fr-FR" baseline="0" dirty="0">
                <a:sym typeface="Wingdings" panose="05000000000000000000" pitchFamily="2" charset="2"/>
              </a:rPr>
              <a:t>mais aussi aux dimensions </a:t>
            </a:r>
            <a:r>
              <a:rPr lang="fr-FR" b="1" baseline="0" dirty="0">
                <a:sym typeface="Wingdings" panose="05000000000000000000" pitchFamily="2" charset="2"/>
              </a:rPr>
              <a:t>environnementales, culturelles, sociales, etc. de l’alimentation </a:t>
            </a:r>
            <a:endParaRPr lang="fr-FR" b="1" dirty="0"/>
          </a:p>
          <a:p>
            <a:endParaRPr lang="fr-FR" dirty="0"/>
          </a:p>
          <a:p>
            <a:endParaRPr lang="fr-FR" dirty="0"/>
          </a:p>
        </p:txBody>
      </p:sp>
    </p:spTree>
    <p:extLst>
      <p:ext uri="{BB962C8B-B14F-4D97-AF65-F5344CB8AC3E}">
        <p14:creationId xmlns:p14="http://schemas.microsoft.com/office/powerpoint/2010/main" val="92884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276999"/>
          </a:xfrm>
        </p:spPr>
        <p:txBody>
          <a:bodyPr>
            <a:spAutoFit/>
          </a:bodyPr>
          <a:lstStyle/>
          <a:p>
            <a:endParaRPr lang="fr-FR" dirty="0"/>
          </a:p>
        </p:txBody>
      </p:sp>
    </p:spTree>
    <p:extLst>
      <p:ext uri="{BB962C8B-B14F-4D97-AF65-F5344CB8AC3E}">
        <p14:creationId xmlns:p14="http://schemas.microsoft.com/office/powerpoint/2010/main" val="3550596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276999"/>
          </a:xfrm>
        </p:spPr>
        <p:txBody>
          <a:bodyPr>
            <a:spAutoFit/>
          </a:bodyPr>
          <a:lstStyle/>
          <a:p>
            <a:endParaRPr lang="fr-FR" dirty="0"/>
          </a:p>
        </p:txBody>
      </p:sp>
    </p:spTree>
    <p:extLst>
      <p:ext uri="{BB962C8B-B14F-4D97-AF65-F5344CB8AC3E}">
        <p14:creationId xmlns:p14="http://schemas.microsoft.com/office/powerpoint/2010/main" val="120030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276999"/>
          </a:xfrm>
        </p:spPr>
        <p:txBody>
          <a:bodyPr>
            <a:spAutoFit/>
          </a:bodyPr>
          <a:lstStyle/>
          <a:p>
            <a:endParaRPr lang="fr-FR" dirty="0"/>
          </a:p>
        </p:txBody>
      </p:sp>
    </p:spTree>
    <p:extLst>
      <p:ext uri="{BB962C8B-B14F-4D97-AF65-F5344CB8AC3E}">
        <p14:creationId xmlns:p14="http://schemas.microsoft.com/office/powerpoint/2010/main" val="250020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276999"/>
          </a:xfrm>
        </p:spPr>
        <p:txBody>
          <a:bodyPr>
            <a:spAutoFit/>
          </a:bodyPr>
          <a:lstStyle/>
          <a:p>
            <a:endParaRPr lang="fr-FR" dirty="0"/>
          </a:p>
        </p:txBody>
      </p:sp>
    </p:spTree>
    <p:extLst>
      <p:ext uri="{BB962C8B-B14F-4D97-AF65-F5344CB8AC3E}">
        <p14:creationId xmlns:p14="http://schemas.microsoft.com/office/powerpoint/2010/main" val="303229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t>17</a:t>
            </a:fld>
            <a:endParaRPr lang="fr-FR"/>
          </a:p>
        </p:txBody>
      </p:sp>
    </p:spTree>
    <p:extLst>
      <p:ext uri="{BB962C8B-B14F-4D97-AF65-F5344CB8AC3E}">
        <p14:creationId xmlns:p14="http://schemas.microsoft.com/office/powerpoint/2010/main" val="69343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2785864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35048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r>
              <a:rPr lang="fr-FR" dirty="0" smtClean="0"/>
              <a:t>La mobilisation dans un PAT</a:t>
            </a:r>
            <a:r>
              <a:rPr lang="fr-FR" baseline="0" dirty="0" smtClean="0"/>
              <a:t> rejoint forcément la stratégie de développement de l’entreprise. </a:t>
            </a:r>
          </a:p>
          <a:p>
            <a:r>
              <a:rPr lang="fr-FR" baseline="0" dirty="0" smtClean="0"/>
              <a:t>La motivation est d’autant plus grande si les valeurs portées par les dirigeants rejoignent les valeurs promues par le PAT : alimentation saine, accessibilité, transition agroécologique, etc. </a:t>
            </a:r>
          </a:p>
          <a:p>
            <a:endParaRPr lang="fr-FR" dirty="0"/>
          </a:p>
        </p:txBody>
      </p:sp>
    </p:spTree>
    <p:extLst>
      <p:ext uri="{BB962C8B-B14F-4D97-AF65-F5344CB8AC3E}">
        <p14:creationId xmlns:p14="http://schemas.microsoft.com/office/powerpoint/2010/main" val="245427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r>
              <a:rPr lang="fr-FR" dirty="0" smtClean="0"/>
              <a:t>Un foisonnement d’actions plus ou moins visibles</a:t>
            </a:r>
            <a:endParaRPr lang="fr-FR" dirty="0"/>
          </a:p>
        </p:txBody>
      </p:sp>
    </p:spTree>
    <p:extLst>
      <p:ext uri="{BB962C8B-B14F-4D97-AF65-F5344CB8AC3E}">
        <p14:creationId xmlns:p14="http://schemas.microsoft.com/office/powerpoint/2010/main" val="43862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t>3</a:t>
            </a:fld>
            <a:endParaRPr lang="fr-FR"/>
          </a:p>
        </p:txBody>
      </p:sp>
    </p:spTree>
    <p:extLst>
      <p:ext uri="{BB962C8B-B14F-4D97-AF65-F5344CB8AC3E}">
        <p14:creationId xmlns:p14="http://schemas.microsoft.com/office/powerpoint/2010/main" val="247846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22</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206760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23</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2765620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24</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196487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25</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3585906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26</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314555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27</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1520600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28</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4"/>
            <a:ext cx="5679346" cy="3046988"/>
          </a:xfrm>
        </p:spPr>
        <p:txBody>
          <a:bodyPr>
            <a:spAutoFit/>
          </a:bodyPr>
          <a:lstStyle/>
          <a:p>
            <a:endParaRPr lang="fr-FR" dirty="0"/>
          </a:p>
        </p:txBody>
      </p:sp>
    </p:spTree>
    <p:extLst>
      <p:ext uri="{BB962C8B-B14F-4D97-AF65-F5344CB8AC3E}">
        <p14:creationId xmlns:p14="http://schemas.microsoft.com/office/powerpoint/2010/main" val="68143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29</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276999"/>
          </a:xfrm>
        </p:spPr>
        <p:txBody>
          <a:bodyPr>
            <a:spAutoFit/>
          </a:bodyPr>
          <a:lstStyle/>
          <a:p>
            <a:r>
              <a:rPr lang="fr-FR" dirty="0" smtClean="0"/>
              <a:t>Présentation des principaux axes</a:t>
            </a:r>
          </a:p>
        </p:txBody>
      </p:sp>
    </p:spTree>
    <p:extLst>
      <p:ext uri="{BB962C8B-B14F-4D97-AF65-F5344CB8AC3E}">
        <p14:creationId xmlns:p14="http://schemas.microsoft.com/office/powerpoint/2010/main" val="202170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415DFD2-E0A3-4493-8683-45774D0AB4B6}" type="slidenum">
              <a:rPr kumimoji="0" lang="fr-FR" sz="1300" b="0" i="0" u="none" strike="noStrike" kern="1200" cap="none" spc="0" normalizeH="0" baseline="0" noProof="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30</a:t>
            </a:fld>
            <a:endParaRPr kumimoji="0" lang="fr-FR" sz="1300" b="0" i="0" u="none" strike="noStrike" kern="1200" cap="none" spc="0" normalizeH="0" baseline="0" noProof="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276999"/>
          </a:xfrm>
        </p:spPr>
        <p:txBody>
          <a:bodyPr>
            <a:spAutoFit/>
          </a:bodyPr>
          <a:lstStyle/>
          <a:p>
            <a:r>
              <a:rPr lang="fr-FR" dirty="0" smtClean="0"/>
              <a:t>2</a:t>
            </a:r>
            <a:r>
              <a:rPr lang="fr-FR" baseline="30000" dirty="0" smtClean="0"/>
              <a:t>e</a:t>
            </a:r>
            <a:r>
              <a:rPr lang="fr-FR" dirty="0" smtClean="0"/>
              <a:t> et 3</a:t>
            </a:r>
            <a:r>
              <a:rPr lang="fr-FR" baseline="30000" dirty="0" smtClean="0"/>
              <a:t>e</a:t>
            </a:r>
            <a:r>
              <a:rPr lang="fr-FR" dirty="0" smtClean="0"/>
              <a:t> niveaux de réflexion :  </a:t>
            </a:r>
            <a:endParaRPr lang="fr-FR" dirty="0"/>
          </a:p>
        </p:txBody>
      </p:sp>
    </p:spTree>
    <p:extLst>
      <p:ext uri="{BB962C8B-B14F-4D97-AF65-F5344CB8AC3E}">
        <p14:creationId xmlns:p14="http://schemas.microsoft.com/office/powerpoint/2010/main" val="3694843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hangingPunct="0">
              <a:defRPr/>
            </a:pPr>
            <a:fld id="{C415DFD2-E0A3-4493-8683-45774D0AB4B6}" type="slidenum">
              <a:rPr lang="fr-FR" sz="1300">
                <a:solidFill>
                  <a:prstClr val="black"/>
                </a:solidFill>
                <a:latin typeface="Liberation Serif" pitchFamily="18"/>
                <a:cs typeface="Tahoma" pitchFamily="2"/>
              </a:rPr>
              <a:pPr hangingPunct="0">
                <a:defRPr/>
              </a:pPr>
              <a:t>31</a:t>
            </a:fld>
            <a:endParaRPr lang="fr-FR" sz="1300">
              <a:solidFill>
                <a:prstClr val="black"/>
              </a:solidFill>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1200329"/>
          </a:xfrm>
        </p:spPr>
        <p:txBody>
          <a:bodyPr>
            <a:spAutoFit/>
          </a:bodyPr>
          <a:lstStyle/>
          <a:p>
            <a:endParaRPr lang="fr-FR" dirty="0"/>
          </a:p>
          <a:p>
            <a:endParaRPr lang="fr-FR" dirty="0"/>
          </a:p>
        </p:txBody>
      </p:sp>
    </p:spTree>
    <p:extLst>
      <p:ext uri="{BB962C8B-B14F-4D97-AF65-F5344CB8AC3E}">
        <p14:creationId xmlns:p14="http://schemas.microsoft.com/office/powerpoint/2010/main" val="217255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D99DE3-6402-4E6C-9CA9-4B6DCD6E21C5}" type="slidenum">
              <a:rPr lang="fr-FR" smtClean="0"/>
              <a:t>4</a:t>
            </a:fld>
            <a:endParaRPr lang="fr-FR"/>
          </a:p>
        </p:txBody>
      </p:sp>
    </p:spTree>
    <p:extLst>
      <p:ext uri="{BB962C8B-B14F-4D97-AF65-F5344CB8AC3E}">
        <p14:creationId xmlns:p14="http://schemas.microsoft.com/office/powerpoint/2010/main" val="1917806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2565310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3076645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666181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343834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6105DF-D269-4DCE-910B-B72498C06D11}"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3816173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6105DF-D269-4DCE-910B-B72498C06D11}"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3216953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6105DF-D269-4DCE-910B-B72498C06D11}"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2142212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6105DF-D269-4DCE-910B-B72498C06D11}"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85242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2091896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206234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raison de la présence d’autres acteurs </a:t>
            </a:r>
            <a:r>
              <a:rPr lang="fr-FR" dirty="0" err="1"/>
              <a:t>ie</a:t>
            </a:r>
            <a:r>
              <a:rPr lang="fr-FR" dirty="0"/>
              <a:t>. OCAPIAT, CMA.., préciser que la présentation</a:t>
            </a:r>
            <a:r>
              <a:rPr lang="fr-FR" baseline="0" dirty="0"/>
              <a:t> est destinée prioritairement à un public entreprise AA</a:t>
            </a:r>
            <a:endParaRPr lang="fr-FR" dirty="0"/>
          </a:p>
          <a:p>
            <a:r>
              <a:rPr lang="fr-FR" dirty="0"/>
              <a:t>Pas que TPE PME</a:t>
            </a:r>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t>5</a:t>
            </a:fld>
            <a:endParaRPr lang="fr-FR"/>
          </a:p>
        </p:txBody>
      </p:sp>
    </p:spTree>
    <p:extLst>
      <p:ext uri="{BB962C8B-B14F-4D97-AF65-F5344CB8AC3E}">
        <p14:creationId xmlns:p14="http://schemas.microsoft.com/office/powerpoint/2010/main" val="3990343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8D99DE3-6402-4E6C-9CA9-4B6DCD6E21C5}" type="slidenum">
              <a:rPr lang="fr-FR" smtClean="0"/>
              <a:t>42</a:t>
            </a:fld>
            <a:endParaRPr lang="fr-FR"/>
          </a:p>
        </p:txBody>
      </p:sp>
    </p:spTree>
    <p:extLst>
      <p:ext uri="{BB962C8B-B14F-4D97-AF65-F5344CB8AC3E}">
        <p14:creationId xmlns:p14="http://schemas.microsoft.com/office/powerpoint/2010/main" val="256168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D99DE3-6402-4E6C-9CA9-4B6DCD6E21C5}" type="slidenum">
              <a:rPr lang="fr-FR" smtClean="0"/>
              <a:t>6</a:t>
            </a:fld>
            <a:endParaRPr lang="fr-FR"/>
          </a:p>
        </p:txBody>
      </p:sp>
    </p:spTree>
    <p:extLst>
      <p:ext uri="{BB962C8B-B14F-4D97-AF65-F5344CB8AC3E}">
        <p14:creationId xmlns:p14="http://schemas.microsoft.com/office/powerpoint/2010/main" val="204407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t>7</a:t>
            </a:fld>
            <a:endParaRPr lang="fr-FR"/>
          </a:p>
        </p:txBody>
      </p:sp>
    </p:spTree>
    <p:extLst>
      <p:ext uri="{BB962C8B-B14F-4D97-AF65-F5344CB8AC3E}">
        <p14:creationId xmlns:p14="http://schemas.microsoft.com/office/powerpoint/2010/main" val="277024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hangingPunct="0">
              <a:defRPr/>
            </a:pPr>
            <a:fld id="{C415DFD2-E0A3-4493-8683-45774D0AB4B6}" type="slidenum">
              <a:rPr lang="fr-FR" sz="1300">
                <a:solidFill>
                  <a:prstClr val="black"/>
                </a:solidFill>
                <a:latin typeface="Liberation Serif" pitchFamily="18"/>
                <a:cs typeface="Tahoma" pitchFamily="2"/>
              </a:rPr>
              <a:pPr hangingPunct="0">
                <a:defRPr/>
              </a:pPr>
              <a:t>8</a:t>
            </a:fld>
            <a:endParaRPr lang="fr-FR" sz="1300">
              <a:solidFill>
                <a:prstClr val="black"/>
              </a:solidFill>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1200329"/>
          </a:xfrm>
        </p:spPr>
        <p:txBody>
          <a:bodyPr>
            <a:spAutoFit/>
          </a:bodyPr>
          <a:lstStyle/>
          <a:p>
            <a:endParaRPr lang="fr-FR" dirty="0"/>
          </a:p>
          <a:p>
            <a:endParaRPr lang="fr-FR" dirty="0"/>
          </a:p>
        </p:txBody>
      </p:sp>
    </p:spTree>
    <p:extLst>
      <p:ext uri="{BB962C8B-B14F-4D97-AF65-F5344CB8AC3E}">
        <p14:creationId xmlns:p14="http://schemas.microsoft.com/office/powerpoint/2010/main" val="152963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hangingPunct="0">
              <a:defRPr/>
            </a:pPr>
            <a:fld id="{C415DFD2-E0A3-4493-8683-45774D0AB4B6}" type="slidenum">
              <a:rPr lang="fr-FR" sz="1300">
                <a:solidFill>
                  <a:prstClr val="black"/>
                </a:solidFill>
                <a:latin typeface="Liberation Serif" pitchFamily="18"/>
                <a:cs typeface="Tahoma" pitchFamily="2"/>
              </a:rPr>
              <a:pPr hangingPunct="0">
                <a:defRPr/>
              </a:pPr>
              <a:t>9</a:t>
            </a:fld>
            <a:endParaRPr lang="fr-FR" sz="1300">
              <a:solidFill>
                <a:prstClr val="black"/>
              </a:solidFill>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41288" y="779463"/>
            <a:ext cx="6818312" cy="3835400"/>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a:xfrm>
            <a:off x="709961" y="4861355"/>
            <a:ext cx="5679346" cy="1200329"/>
          </a:xfrm>
        </p:spPr>
        <p:txBody>
          <a:bodyPr>
            <a:spAutoFit/>
          </a:bodyPr>
          <a:lstStyle/>
          <a:p>
            <a:r>
              <a:rPr lang="fr-FR" sz="1200" b="0" kern="1200" dirty="0">
                <a:solidFill>
                  <a:schemeClr val="tx1"/>
                </a:solidFill>
                <a:effectLst/>
                <a:latin typeface="+mn-lt"/>
                <a:ea typeface="+mn-ea"/>
                <a:cs typeface="+mn-cs"/>
              </a:rPr>
              <a:t>Commentaires réflexifs vs résultats du sondage. </a:t>
            </a:r>
            <a:endParaRPr lang="fr-FR" sz="1200" b="1"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  hypothèse : mobilisation des entreprises fonction du degré de maturité du PAT, de son stade d’opérationnalité</a:t>
            </a:r>
            <a:endParaRPr lang="fr-FR" sz="1200" b="1" kern="1200" dirty="0">
              <a:solidFill>
                <a:schemeClr val="tx1"/>
              </a:solidFill>
              <a:effectLst/>
              <a:latin typeface="+mn-lt"/>
              <a:ea typeface="+mn-ea"/>
              <a:cs typeface="+mn-cs"/>
            </a:endParaRPr>
          </a:p>
          <a:p>
            <a:endParaRPr lang="fr-FR" dirty="0"/>
          </a:p>
          <a:p>
            <a:endParaRPr lang="fr-FR" dirty="0"/>
          </a:p>
        </p:txBody>
      </p:sp>
    </p:spTree>
    <p:extLst>
      <p:ext uri="{BB962C8B-B14F-4D97-AF65-F5344CB8AC3E}">
        <p14:creationId xmlns:p14="http://schemas.microsoft.com/office/powerpoint/2010/main" val="177711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8700" y="930275"/>
            <a:ext cx="4465638" cy="2513013"/>
          </a:xfrm>
        </p:spPr>
      </p:sp>
      <p:sp>
        <p:nvSpPr>
          <p:cNvPr id="3" name="Espace réservé des commentaires 2"/>
          <p:cNvSpPr>
            <a:spLocks noGrp="1"/>
          </p:cNvSpPr>
          <p:nvPr>
            <p:ph type="body" idx="1"/>
          </p:nvPr>
        </p:nvSpPr>
        <p:spPr/>
        <p:txBody>
          <a:bodyPr/>
          <a:lstStyle/>
          <a:p>
            <a:r>
              <a:rPr lang="fr-FR" dirty="0"/>
              <a:t>L’origine du projet DINAII part d’un double constat</a:t>
            </a:r>
          </a:p>
        </p:txBody>
      </p:sp>
      <p:sp>
        <p:nvSpPr>
          <p:cNvPr id="4" name="Espace réservé du numéro de diapositive 3"/>
          <p:cNvSpPr>
            <a:spLocks noGrp="1"/>
          </p:cNvSpPr>
          <p:nvPr>
            <p:ph type="sldNum" sz="quarter" idx="10"/>
          </p:nvPr>
        </p:nvSpPr>
        <p:spPr/>
        <p:txBody>
          <a:bodyPr/>
          <a:lstStyle/>
          <a:p>
            <a:fld id="{CE4FE9A8-3483-4C7B-AE3A-AECA473303E6}" type="slidenum">
              <a:rPr lang="fr-FR" smtClean="0"/>
              <a:t>10</a:t>
            </a:fld>
            <a:endParaRPr lang="fr-FR"/>
          </a:p>
        </p:txBody>
      </p:sp>
    </p:spTree>
    <p:extLst>
      <p:ext uri="{BB962C8B-B14F-4D97-AF65-F5344CB8AC3E}">
        <p14:creationId xmlns:p14="http://schemas.microsoft.com/office/powerpoint/2010/main" val="414823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18/06/2024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18/06/2024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18/06/2024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XTE_PAGE">
    <p:spTree>
      <p:nvGrpSpPr>
        <p:cNvPr id="1" name=""/>
        <p:cNvGrpSpPr/>
        <p:nvPr/>
      </p:nvGrpSpPr>
      <p:grpSpPr>
        <a:xfrm>
          <a:off x="0" y="0"/>
          <a:ext cx="0" cy="0"/>
          <a:chOff x="0" y="0"/>
          <a:chExt cx="0" cy="0"/>
        </a:xfrm>
      </p:grpSpPr>
      <p:sp>
        <p:nvSpPr>
          <p:cNvPr id="2" name="Espace réservé du pied de page 1"/>
          <p:cNvSpPr>
            <a:spLocks noGrp="1"/>
          </p:cNvSpPr>
          <p:nvPr>
            <p:ph type="ftr" sz="quarter" idx="13"/>
          </p:nvPr>
        </p:nvSpPr>
        <p:spPr/>
        <p:txBody>
          <a:bodyPr/>
          <a:lstStyle/>
          <a:p>
            <a:r>
              <a:rPr lang="fr-FR"/>
              <a:t>TITRE DE LA MISSION - aller dans masque &gt; Slide 1 &gt; En-tête/pied de page, modifier et appliquer partout</a:t>
            </a:r>
          </a:p>
        </p:txBody>
      </p:sp>
      <p:sp>
        <p:nvSpPr>
          <p:cNvPr id="4" name="Espace réservé du numéro de diapositive 3"/>
          <p:cNvSpPr>
            <a:spLocks noGrp="1"/>
          </p:cNvSpPr>
          <p:nvPr>
            <p:ph type="sldNum" sz="quarter" idx="14"/>
          </p:nvPr>
        </p:nvSpPr>
        <p:spPr/>
        <p:txBody>
          <a:bodyPr/>
          <a:lstStyle/>
          <a:p>
            <a:fld id="{E67530C1-A775-4AFC-9D1E-08C4702C1710}" type="slidenum">
              <a:rPr lang="fr-FR" smtClean="0"/>
              <a:pPr/>
              <a:t>‹N°›</a:t>
            </a:fld>
            <a:endParaRPr lang="fr-FR"/>
          </a:p>
        </p:txBody>
      </p:sp>
    </p:spTree>
    <p:extLst>
      <p:ext uri="{BB962C8B-B14F-4D97-AF65-F5344CB8AC3E}">
        <p14:creationId xmlns:p14="http://schemas.microsoft.com/office/powerpoint/2010/main" val="3077989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4414353-015B-4453-BE6A-5FCD838B192E}"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53B25142-B60A-4ECA-840A-4178105F8D2B}"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6590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0D6FFF5A-DF66-4CF7-8173-F4522010B932}"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578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697C2F5-5BD0-4790-97FA-2C2856DBA400}"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4410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916206"/>
            <a:ext cx="2457451" cy="2709652"/>
          </a:xfrm>
        </p:spPr>
        <p:txBody>
          <a:bodyPr>
            <a:normAutofit/>
          </a:bodyPr>
          <a:lstStyle>
            <a:lvl1pPr>
              <a:defRPr sz="1800"/>
            </a:lvl1pPr>
            <a:lvl2pPr marL="403622" indent="-202406">
              <a:defRPr sz="1500"/>
            </a:lvl2pPr>
            <a:lvl3pPr marL="604838" indent="-188119">
              <a:defRPr sz="1350"/>
            </a:lvl3pPr>
            <a:lvl4pPr marL="873919" indent="-248841">
              <a:defRPr sz="1200"/>
            </a:lvl4pPr>
            <a:lvl5pPr marL="1143000" indent="-241697">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3297891" y="1916206"/>
            <a:ext cx="2457451" cy="2709652"/>
          </a:xfrm>
        </p:spPr>
        <p:txBody>
          <a:bodyPr>
            <a:noAutofit/>
          </a:bodyPr>
          <a:lstStyle>
            <a:lvl1pPr marL="171450" marR="0" indent="-171450" algn="l" defTabSz="685800" rtl="0" eaLnBrk="1" fontAlgn="auto" latinLnBrk="0" hangingPunct="1">
              <a:lnSpc>
                <a:spcPct val="90000"/>
              </a:lnSpc>
              <a:spcBef>
                <a:spcPts val="0"/>
              </a:spcBef>
              <a:spcAft>
                <a:spcPts val="450"/>
              </a:spcAft>
              <a:buClrTx/>
              <a:buSzPct val="75000"/>
              <a:buFont typeface="Arial" panose="020B0604020202020204" pitchFamily="34" charset="0"/>
              <a:buChar char="•"/>
              <a:tabLst/>
              <a:defRPr lang="fr-FR" sz="1800" kern="1200" dirty="0" smtClean="0">
                <a:solidFill>
                  <a:schemeClr val="tx1">
                    <a:lumMod val="65000"/>
                    <a:lumOff val="35000"/>
                  </a:schemeClr>
                </a:solidFill>
                <a:latin typeface="+mn-lt"/>
                <a:ea typeface="+mn-ea"/>
                <a:cs typeface="+mn-cs"/>
              </a:defRPr>
            </a:lvl1pPr>
            <a:lvl2pPr marL="604838" marR="0" indent="-261938" algn="l" defTabSz="685800" rtl="0" eaLnBrk="1" fontAlgn="auto" latinLnBrk="0" hangingPunct="1">
              <a:lnSpc>
                <a:spcPct val="90000"/>
              </a:lnSpc>
              <a:spcBef>
                <a:spcPts val="0"/>
              </a:spcBef>
              <a:spcAft>
                <a:spcPts val="450"/>
              </a:spcAft>
              <a:buClrTx/>
              <a:buSzTx/>
              <a:buFont typeface="Calibri" panose="020F0502020204030204" pitchFamily="34" charset="0"/>
              <a:buChar char="-"/>
              <a:tabLst/>
              <a:defRPr lang="fr-FR" sz="1500" kern="1200" dirty="0" smtClean="0">
                <a:solidFill>
                  <a:schemeClr val="tx1">
                    <a:lumMod val="65000"/>
                    <a:lumOff val="35000"/>
                  </a:schemeClr>
                </a:solidFill>
                <a:latin typeface="+mn-lt"/>
                <a:ea typeface="+mn-ea"/>
                <a:cs typeface="+mn-cs"/>
              </a:defRPr>
            </a:lvl2pPr>
            <a:lvl3pPr marL="941785" marR="0" indent="-255985" algn="l" defTabSz="685800" rtl="0" eaLnBrk="1" fontAlgn="auto" latinLnBrk="0" hangingPunct="1">
              <a:lnSpc>
                <a:spcPct val="90000"/>
              </a:lnSpc>
              <a:spcBef>
                <a:spcPts val="0"/>
              </a:spcBef>
              <a:spcAft>
                <a:spcPts val="450"/>
              </a:spcAft>
              <a:buClrTx/>
              <a:buSzTx/>
              <a:buFont typeface="Wingdings" panose="05000000000000000000" pitchFamily="2" charset="2"/>
              <a:buChar char="ü"/>
              <a:tabLst/>
              <a:defRPr lang="fr-FR" sz="1350" kern="1200" dirty="0" smtClean="0">
                <a:solidFill>
                  <a:schemeClr val="tx1">
                    <a:lumMod val="65000"/>
                    <a:lumOff val="35000"/>
                  </a:schemeClr>
                </a:solidFill>
                <a:latin typeface="+mn-lt"/>
                <a:ea typeface="+mn-ea"/>
                <a:cs typeface="+mn-cs"/>
              </a:defRPr>
            </a:lvl3pPr>
            <a:lvl4pPr marL="1277541" marR="0" indent="-248841" algn="l" defTabSz="685800" rtl="0" eaLnBrk="1" fontAlgn="auto" latinLnBrk="0" hangingPunct="1">
              <a:lnSpc>
                <a:spcPct val="90000"/>
              </a:lnSpc>
              <a:spcBef>
                <a:spcPts val="0"/>
              </a:spcBef>
              <a:spcAft>
                <a:spcPts val="450"/>
              </a:spcAft>
              <a:buClrTx/>
              <a:buSzTx/>
              <a:buFont typeface="Wingdings" panose="05000000000000000000" pitchFamily="2" charset="2"/>
              <a:buChar char="v"/>
              <a:tabLst/>
              <a:defRPr lang="fr-FR" sz="1200" kern="1200" dirty="0" smtClean="0">
                <a:solidFill>
                  <a:schemeClr val="tx1">
                    <a:lumMod val="65000"/>
                    <a:lumOff val="35000"/>
                  </a:schemeClr>
                </a:solidFill>
                <a:latin typeface="+mn-lt"/>
                <a:ea typeface="+mn-ea"/>
                <a:cs typeface="+mn-cs"/>
              </a:defRPr>
            </a:lvl4pPr>
            <a:lvl5pPr marL="1613297" marR="0" indent="-241697" algn="l" defTabSz="685800" rtl="0" eaLnBrk="1" fontAlgn="auto" latinLnBrk="0" hangingPunct="1">
              <a:lnSpc>
                <a:spcPct val="90000"/>
              </a:lnSpc>
              <a:spcBef>
                <a:spcPts val="0"/>
              </a:spcBef>
              <a:spcAft>
                <a:spcPts val="450"/>
              </a:spcAft>
              <a:buClrTx/>
              <a:buSzTx/>
              <a:buFont typeface="Wingdings" panose="05000000000000000000" pitchFamily="2" charset="2"/>
              <a:buChar char="q"/>
              <a:tabLst/>
              <a:defRPr lang="fr-FR" sz="1200" kern="1200" dirty="0">
                <a:solidFill>
                  <a:schemeClr val="tx1">
                    <a:lumMod val="65000"/>
                    <a:lumOff val="35000"/>
                  </a:schemeClr>
                </a:solidFill>
                <a:latin typeface="+mn-lt"/>
                <a:ea typeface="+mn-ea"/>
                <a:cs typeface="+mn-cs"/>
              </a:defRPr>
            </a:lvl5pPr>
          </a:lstStyle>
          <a:p>
            <a:pPr marL="171450" marR="0" lvl="0" indent="-171450" algn="l" defTabSz="685800" rtl="0" eaLnBrk="1" fontAlgn="auto" latinLnBrk="0" hangingPunct="1">
              <a:lnSpc>
                <a:spcPct val="90000"/>
              </a:lnSpc>
              <a:spcBef>
                <a:spcPts val="0"/>
              </a:spcBef>
              <a:spcAft>
                <a:spcPts val="450"/>
              </a:spcAft>
              <a:buClrTx/>
              <a:buSzPct val="75000"/>
              <a:buFont typeface="Arial" panose="020B0604020202020204" pitchFamily="34" charset="0"/>
              <a:buChar char="•"/>
              <a:tabLst/>
              <a:defRPr/>
            </a:pPr>
            <a:r>
              <a:rPr kumimoji="0" lang="fr-FR" sz="2100" b="0" i="0" u="none" strike="noStrike" kern="1200" cap="none" spc="0" normalizeH="0" baseline="0" noProof="0" dirty="0">
                <a:ln>
                  <a:noFill/>
                </a:ln>
                <a:solidFill>
                  <a:prstClr val="black">
                    <a:lumMod val="65000"/>
                    <a:lumOff val="35000"/>
                  </a:prstClr>
                </a:solidFill>
                <a:effectLst/>
                <a:uLnTx/>
                <a:uFillTx/>
                <a:latin typeface="+mn-lt"/>
                <a:ea typeface="+mn-ea"/>
                <a:cs typeface="+mn-cs"/>
              </a:rPr>
              <a:t>Modifier les styles du texte du masque</a:t>
            </a:r>
          </a:p>
          <a:p>
            <a:pPr marL="604838" marR="0" lvl="1" indent="-261938" algn="l" defTabSz="685800" rtl="0" eaLnBrk="1" fontAlgn="auto" latinLnBrk="0" hangingPunct="1">
              <a:lnSpc>
                <a:spcPct val="90000"/>
              </a:lnSpc>
              <a:spcBef>
                <a:spcPts val="0"/>
              </a:spcBef>
              <a:spcAft>
                <a:spcPts val="450"/>
              </a:spcAft>
              <a:buClrTx/>
              <a:buSzTx/>
              <a:buFont typeface="Calibri" panose="020F0502020204030204" pitchFamily="34" charset="0"/>
              <a:buChar char="-"/>
              <a:tabLst/>
              <a:defRPr/>
            </a:pPr>
            <a:r>
              <a:rPr kumimoji="0" lang="fr-FR" sz="1800" b="0" i="0" u="none" strike="noStrike" kern="1200" cap="none" spc="0" normalizeH="0" baseline="0" noProof="0" dirty="0">
                <a:ln>
                  <a:noFill/>
                </a:ln>
                <a:solidFill>
                  <a:prstClr val="black">
                    <a:lumMod val="65000"/>
                    <a:lumOff val="35000"/>
                  </a:prstClr>
                </a:solidFill>
                <a:effectLst/>
                <a:uLnTx/>
                <a:uFillTx/>
                <a:latin typeface="+mn-lt"/>
                <a:ea typeface="+mn-ea"/>
                <a:cs typeface="+mn-cs"/>
              </a:rPr>
              <a:t>Deuxième niveau</a:t>
            </a:r>
          </a:p>
          <a:p>
            <a:pPr marL="941785" marR="0" lvl="2" indent="-255985" algn="l" defTabSz="685800" rtl="0" eaLnBrk="1" fontAlgn="auto" latinLnBrk="0" hangingPunct="1">
              <a:lnSpc>
                <a:spcPct val="90000"/>
              </a:lnSpc>
              <a:spcBef>
                <a:spcPts val="0"/>
              </a:spcBef>
              <a:spcAft>
                <a:spcPts val="450"/>
              </a:spcAft>
              <a:buClrTx/>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lumMod val="65000"/>
                    <a:lumOff val="35000"/>
                  </a:prstClr>
                </a:solidFill>
                <a:effectLst/>
                <a:uLnTx/>
                <a:uFillTx/>
                <a:latin typeface="+mn-lt"/>
                <a:ea typeface="+mn-ea"/>
                <a:cs typeface="+mn-cs"/>
              </a:rPr>
              <a:t>Troisième niveau</a:t>
            </a:r>
          </a:p>
          <a:p>
            <a:pPr marL="1277541" marR="0" lvl="3" indent="-248841" algn="l" defTabSz="685800" rtl="0" eaLnBrk="1" fontAlgn="auto" latinLnBrk="0" hangingPunct="1">
              <a:lnSpc>
                <a:spcPct val="90000"/>
              </a:lnSpc>
              <a:spcBef>
                <a:spcPts val="0"/>
              </a:spcBef>
              <a:spcAft>
                <a:spcPts val="450"/>
              </a:spcAft>
              <a:buClrTx/>
              <a:buSzTx/>
              <a:buFont typeface="Wingdings" panose="05000000000000000000" pitchFamily="2" charset="2"/>
              <a:buChar char="v"/>
              <a:tabLst/>
              <a:defRPr/>
            </a:pPr>
            <a:r>
              <a:rPr kumimoji="0" lang="fr-FR" sz="1350" b="0" i="0" u="none" strike="noStrike" kern="1200" cap="none" spc="0" normalizeH="0" baseline="0" noProof="0" dirty="0">
                <a:ln>
                  <a:noFill/>
                </a:ln>
                <a:solidFill>
                  <a:prstClr val="black">
                    <a:lumMod val="65000"/>
                    <a:lumOff val="35000"/>
                  </a:prstClr>
                </a:solidFill>
                <a:effectLst/>
                <a:uLnTx/>
                <a:uFillTx/>
                <a:latin typeface="+mn-lt"/>
                <a:ea typeface="+mn-ea"/>
                <a:cs typeface="+mn-cs"/>
              </a:rPr>
              <a:t>Quatrième niveau</a:t>
            </a:r>
          </a:p>
          <a:p>
            <a:pPr marL="1613297" marR="0" lvl="4" indent="-241697" algn="l" defTabSz="685800" rtl="0" eaLnBrk="1" fontAlgn="auto" latinLnBrk="0" hangingPunct="1">
              <a:lnSpc>
                <a:spcPct val="90000"/>
              </a:lnSpc>
              <a:spcBef>
                <a:spcPts val="0"/>
              </a:spcBef>
              <a:spcAft>
                <a:spcPts val="450"/>
              </a:spcAft>
              <a:buClrTx/>
              <a:buSzTx/>
              <a:buFont typeface="Wingdings" panose="05000000000000000000" pitchFamily="2" charset="2"/>
              <a:buChar char="q"/>
              <a:tabLst/>
              <a:defRPr/>
            </a:pPr>
            <a:r>
              <a:rPr kumimoji="0" lang="fr-FR" sz="1350" b="0" i="0" u="none" strike="noStrike" kern="1200" cap="none" spc="0" normalizeH="0" baseline="0" noProof="0" dirty="0">
                <a:ln>
                  <a:noFill/>
                </a:ln>
                <a:solidFill>
                  <a:prstClr val="black">
                    <a:lumMod val="65000"/>
                    <a:lumOff val="35000"/>
                  </a:prstClr>
                </a:solidFill>
                <a:effectLst/>
                <a:uLnTx/>
                <a:uFillTx/>
                <a:latin typeface="+mn-lt"/>
                <a:ea typeface="+mn-ea"/>
                <a:cs typeface="+mn-cs"/>
              </a:rPr>
              <a:t>Cinquième niveau</a:t>
            </a:r>
          </a:p>
        </p:txBody>
      </p:sp>
      <p:sp>
        <p:nvSpPr>
          <p:cNvPr id="5" name="Espace réservé de la date 4"/>
          <p:cNvSpPr>
            <a:spLocks noGrp="1"/>
          </p:cNvSpPr>
          <p:nvPr>
            <p:ph type="dt" sz="half" idx="10"/>
          </p:nvPr>
        </p:nvSpPr>
        <p:spPr/>
        <p:txBody>
          <a:bodyPr/>
          <a:lstStyle/>
          <a:p>
            <a:fld id="{F5C874FC-0600-48C2-A982-1E5B0C0C510C}" type="datetime1">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
        <p:nvSpPr>
          <p:cNvPr id="8" name="Espace réservé du contenu 3"/>
          <p:cNvSpPr>
            <a:spLocks noGrp="1"/>
          </p:cNvSpPr>
          <p:nvPr>
            <p:ph sz="half" idx="13"/>
          </p:nvPr>
        </p:nvSpPr>
        <p:spPr>
          <a:xfrm>
            <a:off x="6057900" y="1916206"/>
            <a:ext cx="2457451" cy="2709652"/>
          </a:xfrm>
        </p:spPr>
        <p:txBody>
          <a:bodyPr>
            <a:noAutofit/>
          </a:bodyPr>
          <a:lstStyle>
            <a:lvl1pPr marL="171450" marR="0" indent="-171450" algn="l" defTabSz="685800" rtl="0" eaLnBrk="1" fontAlgn="auto" latinLnBrk="0" hangingPunct="1">
              <a:lnSpc>
                <a:spcPct val="90000"/>
              </a:lnSpc>
              <a:spcBef>
                <a:spcPts val="0"/>
              </a:spcBef>
              <a:spcAft>
                <a:spcPts val="450"/>
              </a:spcAft>
              <a:buClrTx/>
              <a:buSzPct val="75000"/>
              <a:buFont typeface="Arial" panose="020B0604020202020204" pitchFamily="34" charset="0"/>
              <a:buChar char="•"/>
              <a:tabLst/>
              <a:defRPr lang="fr-FR" sz="1800" kern="1200" dirty="0" smtClean="0">
                <a:solidFill>
                  <a:schemeClr val="tx1">
                    <a:lumMod val="65000"/>
                    <a:lumOff val="35000"/>
                  </a:schemeClr>
                </a:solidFill>
                <a:latin typeface="+mn-lt"/>
                <a:ea typeface="+mn-ea"/>
                <a:cs typeface="+mn-cs"/>
              </a:defRPr>
            </a:lvl1pPr>
            <a:lvl2pPr marL="604838" marR="0" indent="-261938" algn="l" defTabSz="685800" rtl="0" eaLnBrk="1" fontAlgn="auto" latinLnBrk="0" hangingPunct="1">
              <a:lnSpc>
                <a:spcPct val="90000"/>
              </a:lnSpc>
              <a:spcBef>
                <a:spcPts val="0"/>
              </a:spcBef>
              <a:spcAft>
                <a:spcPts val="450"/>
              </a:spcAft>
              <a:buClrTx/>
              <a:buSzTx/>
              <a:buFont typeface="Calibri" panose="020F0502020204030204" pitchFamily="34" charset="0"/>
              <a:buChar char="-"/>
              <a:tabLst/>
              <a:defRPr lang="fr-FR" sz="1500" kern="1200" dirty="0" smtClean="0">
                <a:solidFill>
                  <a:schemeClr val="tx1">
                    <a:lumMod val="65000"/>
                    <a:lumOff val="35000"/>
                  </a:schemeClr>
                </a:solidFill>
                <a:latin typeface="+mn-lt"/>
                <a:ea typeface="+mn-ea"/>
                <a:cs typeface="+mn-cs"/>
              </a:defRPr>
            </a:lvl2pPr>
            <a:lvl3pPr marL="941785" marR="0" indent="-255985" algn="l" defTabSz="685800" rtl="0" eaLnBrk="1" fontAlgn="auto" latinLnBrk="0" hangingPunct="1">
              <a:lnSpc>
                <a:spcPct val="90000"/>
              </a:lnSpc>
              <a:spcBef>
                <a:spcPts val="0"/>
              </a:spcBef>
              <a:spcAft>
                <a:spcPts val="450"/>
              </a:spcAft>
              <a:buClrTx/>
              <a:buSzTx/>
              <a:buFont typeface="Wingdings" panose="05000000000000000000" pitchFamily="2" charset="2"/>
              <a:buChar char="ü"/>
              <a:tabLst/>
              <a:defRPr lang="fr-FR" sz="1350" kern="1200" dirty="0" smtClean="0">
                <a:solidFill>
                  <a:schemeClr val="tx1">
                    <a:lumMod val="65000"/>
                    <a:lumOff val="35000"/>
                  </a:schemeClr>
                </a:solidFill>
                <a:latin typeface="+mn-lt"/>
                <a:ea typeface="+mn-ea"/>
                <a:cs typeface="+mn-cs"/>
              </a:defRPr>
            </a:lvl3pPr>
            <a:lvl4pPr marL="1277541" marR="0" indent="-248841" algn="l" defTabSz="685800" rtl="0" eaLnBrk="1" fontAlgn="auto" latinLnBrk="0" hangingPunct="1">
              <a:lnSpc>
                <a:spcPct val="90000"/>
              </a:lnSpc>
              <a:spcBef>
                <a:spcPts val="0"/>
              </a:spcBef>
              <a:spcAft>
                <a:spcPts val="450"/>
              </a:spcAft>
              <a:buClrTx/>
              <a:buSzTx/>
              <a:buFont typeface="Wingdings" panose="05000000000000000000" pitchFamily="2" charset="2"/>
              <a:buChar char="v"/>
              <a:tabLst/>
              <a:defRPr lang="fr-FR" sz="1200" kern="1200" dirty="0" smtClean="0">
                <a:solidFill>
                  <a:schemeClr val="tx1">
                    <a:lumMod val="65000"/>
                    <a:lumOff val="35000"/>
                  </a:schemeClr>
                </a:solidFill>
                <a:latin typeface="+mn-lt"/>
                <a:ea typeface="+mn-ea"/>
                <a:cs typeface="+mn-cs"/>
              </a:defRPr>
            </a:lvl4pPr>
            <a:lvl5pPr marL="1613297" marR="0" indent="-241697" algn="l" defTabSz="685800" rtl="0" eaLnBrk="1" fontAlgn="auto" latinLnBrk="0" hangingPunct="1">
              <a:lnSpc>
                <a:spcPct val="90000"/>
              </a:lnSpc>
              <a:spcBef>
                <a:spcPts val="0"/>
              </a:spcBef>
              <a:spcAft>
                <a:spcPts val="450"/>
              </a:spcAft>
              <a:buClrTx/>
              <a:buSzTx/>
              <a:buFont typeface="Wingdings" panose="05000000000000000000" pitchFamily="2" charset="2"/>
              <a:buChar char="q"/>
              <a:tabLst/>
              <a:defRPr lang="fr-FR" sz="1200" kern="1200" dirty="0">
                <a:solidFill>
                  <a:schemeClr val="tx1">
                    <a:lumMod val="65000"/>
                    <a:lumOff val="35000"/>
                  </a:schemeClr>
                </a:solidFill>
                <a:latin typeface="+mn-lt"/>
                <a:ea typeface="+mn-ea"/>
                <a:cs typeface="+mn-cs"/>
              </a:defRPr>
            </a:lvl5pPr>
          </a:lstStyle>
          <a:p>
            <a:pPr marL="171450" marR="0" lvl="0" indent="-171450" algn="l" defTabSz="685800" rtl="0" eaLnBrk="1" fontAlgn="auto" latinLnBrk="0" hangingPunct="1">
              <a:lnSpc>
                <a:spcPct val="90000"/>
              </a:lnSpc>
              <a:spcBef>
                <a:spcPts val="0"/>
              </a:spcBef>
              <a:spcAft>
                <a:spcPts val="450"/>
              </a:spcAft>
              <a:buClrTx/>
              <a:buSzPct val="75000"/>
              <a:buFont typeface="Arial" panose="020B0604020202020204" pitchFamily="34" charset="0"/>
              <a:buChar char="•"/>
              <a:tabLst/>
              <a:defRPr/>
            </a:pPr>
            <a:r>
              <a:rPr kumimoji="0" lang="fr-FR" sz="2100" b="0" i="0" u="none" strike="noStrike" kern="1200" cap="none" spc="0" normalizeH="0" baseline="0" noProof="0" dirty="0">
                <a:ln>
                  <a:noFill/>
                </a:ln>
                <a:solidFill>
                  <a:prstClr val="black">
                    <a:lumMod val="65000"/>
                    <a:lumOff val="35000"/>
                  </a:prstClr>
                </a:solidFill>
                <a:effectLst/>
                <a:uLnTx/>
                <a:uFillTx/>
                <a:latin typeface="+mn-lt"/>
                <a:ea typeface="+mn-ea"/>
                <a:cs typeface="+mn-cs"/>
              </a:rPr>
              <a:t>Modifier les styles du texte du masque</a:t>
            </a:r>
          </a:p>
          <a:p>
            <a:pPr marL="604838" marR="0" lvl="1" indent="-261938" algn="l" defTabSz="685800" rtl="0" eaLnBrk="1" fontAlgn="auto" latinLnBrk="0" hangingPunct="1">
              <a:lnSpc>
                <a:spcPct val="90000"/>
              </a:lnSpc>
              <a:spcBef>
                <a:spcPts val="0"/>
              </a:spcBef>
              <a:spcAft>
                <a:spcPts val="450"/>
              </a:spcAft>
              <a:buClrTx/>
              <a:buSzTx/>
              <a:buFont typeface="Calibri" panose="020F0502020204030204" pitchFamily="34" charset="0"/>
              <a:buChar char="-"/>
              <a:tabLst/>
              <a:defRPr/>
            </a:pPr>
            <a:r>
              <a:rPr kumimoji="0" lang="fr-FR" sz="1800" b="0" i="0" u="none" strike="noStrike" kern="1200" cap="none" spc="0" normalizeH="0" baseline="0" noProof="0" dirty="0">
                <a:ln>
                  <a:noFill/>
                </a:ln>
                <a:solidFill>
                  <a:prstClr val="black">
                    <a:lumMod val="65000"/>
                    <a:lumOff val="35000"/>
                  </a:prstClr>
                </a:solidFill>
                <a:effectLst/>
                <a:uLnTx/>
                <a:uFillTx/>
                <a:latin typeface="+mn-lt"/>
                <a:ea typeface="+mn-ea"/>
                <a:cs typeface="+mn-cs"/>
              </a:rPr>
              <a:t>Deuxième niveau</a:t>
            </a:r>
          </a:p>
          <a:p>
            <a:pPr marL="941785" marR="0" lvl="2" indent="-255985" algn="l" defTabSz="685800" rtl="0" eaLnBrk="1" fontAlgn="auto" latinLnBrk="0" hangingPunct="1">
              <a:lnSpc>
                <a:spcPct val="90000"/>
              </a:lnSpc>
              <a:spcBef>
                <a:spcPts val="0"/>
              </a:spcBef>
              <a:spcAft>
                <a:spcPts val="450"/>
              </a:spcAft>
              <a:buClrTx/>
              <a:buSzTx/>
              <a:buFont typeface="Wingdings" panose="05000000000000000000" pitchFamily="2" charset="2"/>
              <a:buChar char="ü"/>
              <a:tabLst/>
              <a:defRPr/>
            </a:pPr>
            <a:r>
              <a:rPr kumimoji="0" lang="fr-FR" sz="1500" b="0" i="0" u="none" strike="noStrike" kern="1200" cap="none" spc="0" normalizeH="0" baseline="0" noProof="0" dirty="0">
                <a:ln>
                  <a:noFill/>
                </a:ln>
                <a:solidFill>
                  <a:prstClr val="black">
                    <a:lumMod val="65000"/>
                    <a:lumOff val="35000"/>
                  </a:prstClr>
                </a:solidFill>
                <a:effectLst/>
                <a:uLnTx/>
                <a:uFillTx/>
                <a:latin typeface="+mn-lt"/>
                <a:ea typeface="+mn-ea"/>
                <a:cs typeface="+mn-cs"/>
              </a:rPr>
              <a:t>Troisième niveau</a:t>
            </a:r>
          </a:p>
          <a:p>
            <a:pPr marL="1277541" marR="0" lvl="3" indent="-248841" algn="l" defTabSz="685800" rtl="0" eaLnBrk="1" fontAlgn="auto" latinLnBrk="0" hangingPunct="1">
              <a:lnSpc>
                <a:spcPct val="90000"/>
              </a:lnSpc>
              <a:spcBef>
                <a:spcPts val="0"/>
              </a:spcBef>
              <a:spcAft>
                <a:spcPts val="450"/>
              </a:spcAft>
              <a:buClrTx/>
              <a:buSzTx/>
              <a:buFont typeface="Wingdings" panose="05000000000000000000" pitchFamily="2" charset="2"/>
              <a:buChar char="v"/>
              <a:tabLst/>
              <a:defRPr/>
            </a:pPr>
            <a:r>
              <a:rPr kumimoji="0" lang="fr-FR" sz="1350" b="0" i="0" u="none" strike="noStrike" kern="1200" cap="none" spc="0" normalizeH="0" baseline="0" noProof="0" dirty="0">
                <a:ln>
                  <a:noFill/>
                </a:ln>
                <a:solidFill>
                  <a:prstClr val="black">
                    <a:lumMod val="65000"/>
                    <a:lumOff val="35000"/>
                  </a:prstClr>
                </a:solidFill>
                <a:effectLst/>
                <a:uLnTx/>
                <a:uFillTx/>
                <a:latin typeface="+mn-lt"/>
                <a:ea typeface="+mn-ea"/>
                <a:cs typeface="+mn-cs"/>
              </a:rPr>
              <a:t>Quatrième niveau</a:t>
            </a:r>
          </a:p>
          <a:p>
            <a:pPr marL="1613297" marR="0" lvl="4" indent="-241697" algn="l" defTabSz="685800" rtl="0" eaLnBrk="1" fontAlgn="auto" latinLnBrk="0" hangingPunct="1">
              <a:lnSpc>
                <a:spcPct val="90000"/>
              </a:lnSpc>
              <a:spcBef>
                <a:spcPts val="0"/>
              </a:spcBef>
              <a:spcAft>
                <a:spcPts val="450"/>
              </a:spcAft>
              <a:buClrTx/>
              <a:buSzTx/>
              <a:buFont typeface="Wingdings" panose="05000000000000000000" pitchFamily="2" charset="2"/>
              <a:buChar char="q"/>
              <a:tabLst/>
              <a:defRPr/>
            </a:pPr>
            <a:r>
              <a:rPr kumimoji="0" lang="fr-FR" sz="1350" b="0" i="0" u="none" strike="noStrike" kern="1200" cap="none" spc="0" normalizeH="0" baseline="0" noProof="0" dirty="0">
                <a:ln>
                  <a:noFill/>
                </a:ln>
                <a:solidFill>
                  <a:prstClr val="black">
                    <a:lumMod val="65000"/>
                    <a:lumOff val="35000"/>
                  </a:prstClr>
                </a:solidFill>
                <a:effectLst/>
                <a:uLnTx/>
                <a:uFillTx/>
                <a:latin typeface="+mn-lt"/>
                <a:ea typeface="+mn-ea"/>
                <a:cs typeface="+mn-cs"/>
              </a:rPr>
              <a:t>Cinquième niveau</a:t>
            </a:r>
          </a:p>
        </p:txBody>
      </p:sp>
      <p:sp>
        <p:nvSpPr>
          <p:cNvPr id="9" name="Rectangle 8"/>
          <p:cNvSpPr/>
          <p:nvPr userDrawn="1"/>
        </p:nvSpPr>
        <p:spPr>
          <a:xfrm>
            <a:off x="628650" y="1465729"/>
            <a:ext cx="2457451" cy="30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0" name="Rectangle 9"/>
          <p:cNvSpPr/>
          <p:nvPr userDrawn="1"/>
        </p:nvSpPr>
        <p:spPr>
          <a:xfrm>
            <a:off x="3307976" y="1465729"/>
            <a:ext cx="2457451" cy="3092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1" name="Rectangle 10"/>
          <p:cNvSpPr/>
          <p:nvPr userDrawn="1"/>
        </p:nvSpPr>
        <p:spPr>
          <a:xfrm>
            <a:off x="6057899" y="1467620"/>
            <a:ext cx="2457451" cy="309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81355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8AFB297-CC6B-4249-96AD-65C12876EF39}" type="datetime1">
              <a:rPr lang="fr-FR" smtClean="0">
                <a:solidFill>
                  <a:prstClr val="black">
                    <a:tint val="75000"/>
                  </a:prstClr>
                </a:solidFill>
              </a:rPr>
              <a:pPr/>
              <a:t>18/06/2024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224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B2F2DCB-9306-46BB-93EA-74A870A5ECCA}" type="datetime1">
              <a:rPr lang="fr-FR" smtClean="0">
                <a:solidFill>
                  <a:prstClr val="black">
                    <a:tint val="75000"/>
                  </a:prstClr>
                </a:solidFill>
              </a:rPr>
              <a:pPr/>
              <a:t>18/06/2024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3967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FB1519-7F6A-4A78-BCAD-773A19C23C54}" type="datetime1">
              <a:rPr lang="fr-FR" smtClean="0">
                <a:solidFill>
                  <a:prstClr val="black">
                    <a:tint val="75000"/>
                  </a:prstClr>
                </a:solidFill>
              </a:rPr>
              <a:pPr/>
              <a:t>18/06/2024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8402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Picture 3" descr="C:\TSo\Bureau\AG 2018 TEXTE\_SLIDE AG\AUVERGNE-RHONE-ALPES GOURMAN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7825" y="-20536"/>
            <a:ext cx="1626554" cy="7933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8717598" y="4804000"/>
            <a:ext cx="462914" cy="523220"/>
          </a:xfrm>
          <a:prstGeom prst="rect">
            <a:avLst/>
          </a:prstGeom>
        </p:spPr>
        <p:txBody>
          <a:bodyPr wrap="square">
            <a:spAutoFit/>
          </a:bodyPr>
          <a:lstStyle/>
          <a:p>
            <a:pPr algn="ctr"/>
            <a:fld id="{755E29B3-9E22-4B0F-8FB4-D440642F144A}" type="slidenum">
              <a:rPr lang="fr-FR" sz="1400" b="1" smtClean="0">
                <a:solidFill>
                  <a:schemeClr val="tx1">
                    <a:lumMod val="85000"/>
                    <a:lumOff val="15000"/>
                  </a:schemeClr>
                </a:solidFill>
                <a:latin typeface="Century Gothic" panose="020B0502020202020204" pitchFamily="34" charset="0"/>
              </a:rPr>
              <a:t>‹N°›</a:t>
            </a:fld>
            <a:endParaRPr lang="fr-FR" sz="1400" b="1">
              <a:solidFill>
                <a:schemeClr val="tx1">
                  <a:lumMod val="85000"/>
                  <a:lumOff val="15000"/>
                </a:schemeClr>
              </a:solidFill>
              <a:latin typeface="Century Gothic" panose="020B0502020202020204" pitchFamily="34" charset="0"/>
            </a:endParaRPr>
          </a:p>
        </p:txBody>
      </p:sp>
      <p:sp>
        <p:nvSpPr>
          <p:cNvPr id="13" name="Rectangle 12"/>
          <p:cNvSpPr/>
          <p:nvPr userDrawn="1"/>
        </p:nvSpPr>
        <p:spPr>
          <a:xfrm>
            <a:off x="2986797" y="844139"/>
            <a:ext cx="2880320" cy="141311"/>
          </a:xfrm>
          <a:prstGeom prst="rect">
            <a:avLst/>
          </a:prstGeom>
          <a:solidFill>
            <a:srgbClr val="0055A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Titre 14"/>
          <p:cNvSpPr>
            <a:spLocks noGrp="1"/>
          </p:cNvSpPr>
          <p:nvPr>
            <p:ph type="title"/>
          </p:nvPr>
        </p:nvSpPr>
        <p:spPr>
          <a:xfrm>
            <a:off x="2123728" y="118292"/>
            <a:ext cx="4896544" cy="857250"/>
          </a:xfrm>
        </p:spPr>
        <p:txBody>
          <a:bodyPr>
            <a:normAutofit/>
          </a:bodyPr>
          <a:lstStyle>
            <a:lvl1pPr marL="0" algn="ctr" defTabSz="914400" rtl="0" eaLnBrk="1" latinLnBrk="0" hangingPunct="1">
              <a:tabLst>
                <a:tab pos="2600325" algn="l"/>
              </a:tabLst>
              <a:defRPr lang="fr-FR" sz="3200" b="1" kern="1200" dirty="0">
                <a:solidFill>
                  <a:srgbClr val="2F3B4A"/>
                </a:solidFill>
                <a:latin typeface="Century Gothic" panose="020B0502020202020204" pitchFamily="34" charset="0"/>
                <a:ea typeface="+mn-ea"/>
                <a:cs typeface="Arial" panose="020B0604020202020204" pitchFamily="34" charset="0"/>
              </a:defRPr>
            </a:lvl1pPr>
          </a:lstStyle>
          <a:p>
            <a:r>
              <a:rPr lang="fr-FR" dirty="0"/>
              <a:t>Modifiez le style du titre</a:t>
            </a:r>
          </a:p>
        </p:txBody>
      </p:sp>
      <p:sp>
        <p:nvSpPr>
          <p:cNvPr id="17" name="Espace réservé du texte 16"/>
          <p:cNvSpPr>
            <a:spLocks noGrp="1"/>
          </p:cNvSpPr>
          <p:nvPr>
            <p:ph type="body" sz="quarter" idx="10"/>
          </p:nvPr>
        </p:nvSpPr>
        <p:spPr>
          <a:xfrm>
            <a:off x="1618856" y="1580515"/>
            <a:ext cx="5616202" cy="914400"/>
          </a:xfrm>
        </p:spPr>
        <p:txBody>
          <a:bodyPr>
            <a:noAutofit/>
          </a:bodyPr>
          <a:lstStyle>
            <a:lvl1pPr algn="l" defTabSz="914400" rtl="0" eaLnBrk="1" latinLnBrk="0" hangingPunct="1">
              <a:buFont typeface="Arial" panose="020B0604020202020204" pitchFamily="34" charset="0"/>
              <a:defRPr lang="fr-FR" sz="1800" kern="1200" dirty="0" smtClean="0">
                <a:solidFill>
                  <a:srgbClr val="2F3C4A"/>
                </a:solidFill>
                <a:latin typeface="CenturyGothic"/>
                <a:ea typeface="+mn-ea"/>
                <a:cs typeface="+mn-cs"/>
              </a:defRPr>
            </a:lvl1pPr>
            <a:lvl2pPr algn="l" defTabSz="914400" rtl="0" eaLnBrk="1" latinLnBrk="0" hangingPunct="1">
              <a:buFont typeface="Arial" panose="020B0604020202020204" pitchFamily="34" charset="0"/>
              <a:defRPr lang="fr-FR" sz="1800" kern="1200" dirty="0" smtClean="0">
                <a:solidFill>
                  <a:srgbClr val="2F3C4A"/>
                </a:solidFill>
                <a:latin typeface="CenturyGothic"/>
                <a:ea typeface="+mn-ea"/>
                <a:cs typeface="+mn-cs"/>
              </a:defRPr>
            </a:lvl2pPr>
            <a:lvl3pPr algn="l" defTabSz="914400" rtl="0" eaLnBrk="1" latinLnBrk="0" hangingPunct="1">
              <a:buFont typeface="Arial" panose="020B0604020202020204" pitchFamily="34" charset="0"/>
              <a:defRPr lang="fr-FR" sz="1800" kern="1200" dirty="0" smtClean="0">
                <a:solidFill>
                  <a:srgbClr val="2F3C4A"/>
                </a:solidFill>
                <a:latin typeface="CenturyGothic"/>
                <a:ea typeface="+mn-ea"/>
                <a:cs typeface="+mn-cs"/>
              </a:defRPr>
            </a:lvl3pPr>
            <a:lvl4pPr algn="l" defTabSz="914400" rtl="0" eaLnBrk="1" latinLnBrk="0" hangingPunct="1">
              <a:buFont typeface="Arial" panose="020B0604020202020204" pitchFamily="34" charset="0"/>
              <a:defRPr lang="fr-FR" sz="1800" kern="1200" dirty="0" smtClean="0">
                <a:solidFill>
                  <a:srgbClr val="2F3C4A"/>
                </a:solidFill>
                <a:latin typeface="CenturyGothic"/>
                <a:ea typeface="+mn-ea"/>
                <a:cs typeface="+mn-cs"/>
              </a:defRPr>
            </a:lvl4pPr>
            <a:lvl5pPr algn="l" defTabSz="914400" rtl="0" eaLnBrk="1" latinLnBrk="0" hangingPunct="1">
              <a:buFont typeface="Arial" panose="020B0604020202020204" pitchFamily="34" charset="0"/>
              <a:defRPr lang="fr-FR" sz="1800" kern="1200" dirty="0">
                <a:solidFill>
                  <a:srgbClr val="2F3C4A"/>
                </a:solidFill>
                <a:latin typeface="CenturyGothic"/>
                <a:ea typeface="+mn-ea"/>
                <a:cs typeface="+mn-cs"/>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ZoneTexte 19"/>
          <p:cNvSpPr txBox="1"/>
          <p:nvPr userDrawn="1"/>
        </p:nvSpPr>
        <p:spPr>
          <a:xfrm>
            <a:off x="0" y="4928056"/>
            <a:ext cx="3315698" cy="215444"/>
          </a:xfrm>
          <a:prstGeom prst="rect">
            <a:avLst/>
          </a:prstGeom>
          <a:solidFill>
            <a:schemeClr val="bg1"/>
          </a:solidFill>
        </p:spPr>
        <p:txBody>
          <a:bodyPr wrap="square" rtlCol="0">
            <a:spAutoFit/>
          </a:bodyPr>
          <a:lstStyle/>
          <a:p>
            <a:pPr lvl="0">
              <a:tabLst>
                <a:tab pos="2600325" algn="l"/>
              </a:tabLst>
            </a:pPr>
            <a:r>
              <a:rPr lang="fr-FR" sz="800" b="1">
                <a:solidFill>
                  <a:schemeClr val="tx1">
                    <a:lumMod val="85000"/>
                    <a:lumOff val="15000"/>
                  </a:schemeClr>
                </a:solidFill>
                <a:latin typeface="Century Gothic" panose="020B0502020202020204" pitchFamily="34" charset="0"/>
                <a:cs typeface="Arial" panose="020B0604020202020204" pitchFamily="34" charset="0"/>
              </a:rPr>
              <a:t>Comité Auvergne-Rhône-Alpes Gourmand  –</a:t>
            </a:r>
            <a:r>
              <a:rPr lang="fr-FR" sz="800">
                <a:solidFill>
                  <a:schemeClr val="tx1">
                    <a:lumMod val="85000"/>
                    <a:lumOff val="15000"/>
                  </a:schemeClr>
                </a:solidFill>
                <a:latin typeface="Century Gothic" panose="020B0502020202020204" pitchFamily="34" charset="0"/>
                <a:cs typeface="Arial" panose="020B0604020202020204" pitchFamily="34" charset="0"/>
              </a:rPr>
              <a:t> 9 décembre 2021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EF1F6B-5BE0-4CD6-96F0-9DFF0AA65C6C}" type="datetime1">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24619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C8652E8-EBC3-439D-AF45-22E090ED8DB0}" type="datetime1">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0343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073684-1569-4BE1-97EF-D742EC77E609}"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013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81719C-EC3F-492A-ACFE-FD6E6F50C7DA}"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3B25142-B60A-4ECA-840A-4178105F8D2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1326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7F75D75-8E68-44B5-9705-6F6B14CF4E91}"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0391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83B8C1A-5699-4617-818A-59245D71E0EE}"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7593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6D2E09B-C910-4CD1-B9A0-99BB20E43F2C}"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6450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A27A5D8-A7E6-4B58-97AC-50BFE3CF9A9B}" type="datetime1">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5142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DF951B-B622-472F-9A25-1E0E2091BFF7}" type="datetime1">
              <a:rPr lang="fr-FR" smtClean="0">
                <a:solidFill>
                  <a:prstClr val="black">
                    <a:tint val="75000"/>
                  </a:prstClr>
                </a:solidFill>
              </a:rPr>
              <a:pPr/>
              <a:t>18/06/2024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1766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C00F0D8-E31E-4850-99FC-C5076A5C46FC}" type="datetime1">
              <a:rPr lang="fr-FR" smtClean="0">
                <a:solidFill>
                  <a:prstClr val="black">
                    <a:tint val="75000"/>
                  </a:prstClr>
                </a:solidFill>
              </a:rPr>
              <a:pPr/>
              <a:t>18/06/2024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442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18/06/2024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E46298-59A9-4503-95C2-FE7F971DACB1}" type="datetime1">
              <a:rPr lang="fr-FR" smtClean="0">
                <a:solidFill>
                  <a:prstClr val="black">
                    <a:tint val="75000"/>
                  </a:prstClr>
                </a:solidFill>
              </a:rPr>
              <a:pPr/>
              <a:t>18/06/2024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4046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0641AD6-907A-4BE3-B025-5FBA7E855E0D}" type="datetime1">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1315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89FF35D-F378-4EE5-AE84-0073B726F6FD}" type="datetime1">
              <a:rPr lang="fr-FR" smtClean="0">
                <a:solidFill>
                  <a:prstClr val="black">
                    <a:tint val="75000"/>
                  </a:prstClr>
                </a:solidFill>
              </a:rPr>
              <a:pPr/>
              <a:t>18/06/2024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16883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D09056B-24EB-44BF-8219-E36B73579683}"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93158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3A154A-E148-45C1-9B86-0EED5692A387}"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836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18/06/2024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18/06/2024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18/06/2024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18/06/2024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18/06/2024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18/06/2024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18/06/2024</a:t>
            </a:fld>
            <a:endParaRPr lang="fr-BE"/>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6DC980-CD36-4202-97DA-42AAB2465424}"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B25142-B60A-4ECA-840A-4178105F8D2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4646303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b="1" kern="1200" cap="small" baseline="0">
          <a:solidFill>
            <a:schemeClr val="tx1">
              <a:lumMod val="65000"/>
              <a:lumOff val="35000"/>
            </a:schemeClr>
          </a:solidFill>
          <a:latin typeface="+mj-lt"/>
          <a:ea typeface="+mj-ea"/>
          <a:cs typeface="+mj-cs"/>
        </a:defRPr>
      </a:lvl1pPr>
    </p:titleStyle>
    <p:bodyStyle>
      <a:lvl1pPr marL="171450" indent="-171450" algn="l" defTabSz="685800" rtl="0" eaLnBrk="1" latinLnBrk="0" hangingPunct="1">
        <a:lnSpc>
          <a:spcPct val="90000"/>
        </a:lnSpc>
        <a:spcBef>
          <a:spcPts val="0"/>
        </a:spcBef>
        <a:spcAft>
          <a:spcPts val="450"/>
        </a:spcAft>
        <a:buSzPct val="75000"/>
        <a:buFont typeface="Arial" panose="020B0604020202020204" pitchFamily="34" charset="0"/>
        <a:buChar char="•"/>
        <a:defRPr sz="2100" kern="1200">
          <a:solidFill>
            <a:schemeClr val="tx1">
              <a:lumMod val="65000"/>
              <a:lumOff val="35000"/>
            </a:schemeClr>
          </a:solidFill>
          <a:latin typeface="+mn-lt"/>
          <a:ea typeface="+mn-ea"/>
          <a:cs typeface="+mn-cs"/>
        </a:defRPr>
      </a:lvl1pPr>
      <a:lvl2pPr marL="604838" indent="-261938" algn="l" defTabSz="685800" rtl="0" eaLnBrk="1" latinLnBrk="0" hangingPunct="1">
        <a:lnSpc>
          <a:spcPct val="90000"/>
        </a:lnSpc>
        <a:spcBef>
          <a:spcPts val="0"/>
        </a:spcBef>
        <a:spcAft>
          <a:spcPts val="450"/>
        </a:spcAft>
        <a:buFont typeface="Calibri" panose="020F0502020204030204" pitchFamily="34" charset="0"/>
        <a:buChar char="-"/>
        <a:defRPr sz="1800" kern="1200">
          <a:solidFill>
            <a:schemeClr val="tx1">
              <a:lumMod val="65000"/>
              <a:lumOff val="35000"/>
            </a:schemeClr>
          </a:solidFill>
          <a:latin typeface="+mn-lt"/>
          <a:ea typeface="+mn-ea"/>
          <a:cs typeface="+mn-cs"/>
        </a:defRPr>
      </a:lvl2pPr>
      <a:lvl3pPr marL="941785" indent="-255985" algn="l" defTabSz="685800" rtl="0" eaLnBrk="1" latinLnBrk="0" hangingPunct="1">
        <a:lnSpc>
          <a:spcPct val="90000"/>
        </a:lnSpc>
        <a:spcBef>
          <a:spcPts val="0"/>
        </a:spcBef>
        <a:spcAft>
          <a:spcPts val="450"/>
        </a:spcAft>
        <a:buFont typeface="Wingdings" panose="05000000000000000000" pitchFamily="2" charset="2"/>
        <a:buChar char="ü"/>
        <a:defRPr sz="1500" kern="1200">
          <a:solidFill>
            <a:schemeClr val="tx1">
              <a:lumMod val="65000"/>
              <a:lumOff val="35000"/>
            </a:schemeClr>
          </a:solidFill>
          <a:latin typeface="+mn-lt"/>
          <a:ea typeface="+mn-ea"/>
          <a:cs typeface="+mn-cs"/>
        </a:defRPr>
      </a:lvl3pPr>
      <a:lvl4pPr marL="1277541" indent="-248841" algn="l" defTabSz="685800" rtl="0" eaLnBrk="1" latinLnBrk="0" hangingPunct="1">
        <a:lnSpc>
          <a:spcPct val="90000"/>
        </a:lnSpc>
        <a:spcBef>
          <a:spcPts val="0"/>
        </a:spcBef>
        <a:spcAft>
          <a:spcPts val="450"/>
        </a:spcAft>
        <a:buFont typeface="Wingdings" panose="05000000000000000000" pitchFamily="2" charset="2"/>
        <a:buChar char="v"/>
        <a:defRPr sz="1350" kern="1200">
          <a:solidFill>
            <a:schemeClr val="tx1">
              <a:lumMod val="65000"/>
              <a:lumOff val="35000"/>
            </a:schemeClr>
          </a:solidFill>
          <a:latin typeface="+mn-lt"/>
          <a:ea typeface="+mn-ea"/>
          <a:cs typeface="+mn-cs"/>
        </a:defRPr>
      </a:lvl4pPr>
      <a:lvl5pPr marL="1613297" indent="-241697" algn="l" defTabSz="685800" rtl="0" eaLnBrk="1" latinLnBrk="0" hangingPunct="1">
        <a:lnSpc>
          <a:spcPct val="90000"/>
        </a:lnSpc>
        <a:spcBef>
          <a:spcPts val="0"/>
        </a:spcBef>
        <a:spcAft>
          <a:spcPts val="450"/>
        </a:spcAft>
        <a:buFont typeface="Wingdings" panose="05000000000000000000" pitchFamily="2" charset="2"/>
        <a:buChar char="q"/>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68CBE9-7E77-42A5-BBD1-62622310EE80}" type="datetime1">
              <a:rPr lang="fr-FR" smtClean="0">
                <a:solidFill>
                  <a:prstClr val="black">
                    <a:tint val="75000"/>
                  </a:prstClr>
                </a:solidFill>
              </a:rPr>
              <a:pPr/>
              <a:t>18/06/2024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05EBFED-CF6E-48BE-9DF2-B5147167D9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502239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png"/><Relationship Id="rId7" Type="http://schemas.openxmlformats.org/officeDocument/2006/relationships/diagramColors" Target="../diagrams/colors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62.jp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2.jpg"/><Relationship Id="rId7" Type="http://schemas.openxmlformats.org/officeDocument/2006/relationships/diagramColors" Target="../diagrams/colors3.xml"/><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3.png"/><Relationship Id="rId7" Type="http://schemas.openxmlformats.org/officeDocument/2006/relationships/diagramQuickStyle" Target="../diagrams/quickStyle4.xml"/><Relationship Id="rId2" Type="http://schemas.openxmlformats.org/officeDocument/2006/relationships/notesSlide" Target="../notesSlides/notesSlide37.xml"/><Relationship Id="rId1" Type="http://schemas.openxmlformats.org/officeDocument/2006/relationships/slideLayout" Target="../slideLayouts/slideLayout2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2.jpg"/><Relationship Id="rId9" Type="http://schemas.microsoft.com/office/2007/relationships/diagramDrawing" Target="../diagrams/drawing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agirpourlalimentationlocale.fr/fiches-juridiques/comment-favoriser-approvisionnement-local-restauration-collective-publique-en-utilisant-commande-publique/"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mailto:h.remy@comite-arag.fr"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p:nvPr/>
        </p:nvPicPr>
        <p:blipFill rotWithShape="1">
          <a:blip r:embed="rId2" cstate="email">
            <a:extLst>
              <a:ext uri="{28A0092B-C50C-407E-A947-70E740481C1C}">
                <a14:useLocalDpi xmlns:a14="http://schemas.microsoft.com/office/drawing/2010/main"/>
              </a:ext>
            </a:extLst>
          </a:blip>
          <a:srcRect/>
          <a:stretch/>
        </p:blipFill>
        <p:spPr>
          <a:xfrm>
            <a:off x="-20165" y="-92546"/>
            <a:ext cx="9164166" cy="5236046"/>
          </a:xfrm>
          <a:prstGeom prst="rect">
            <a:avLst/>
          </a:prstGeom>
          <a:solidFill>
            <a:srgbClr val="DDDDDD"/>
          </a:solidFill>
        </p:spPr>
      </p:pic>
      <p:sp>
        <p:nvSpPr>
          <p:cNvPr id="5" name="Organigramme : Processus 4"/>
          <p:cNvSpPr/>
          <p:nvPr/>
        </p:nvSpPr>
        <p:spPr>
          <a:xfrm>
            <a:off x="0" y="-92546"/>
            <a:ext cx="9144000" cy="5236046"/>
          </a:xfrm>
          <a:prstGeom prst="flowChartProcess">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64691" y="4570884"/>
            <a:ext cx="2660991" cy="369332"/>
          </a:xfrm>
          <a:prstGeom prst="rect">
            <a:avLst/>
          </a:prstGeom>
          <a:noFill/>
        </p:spPr>
        <p:txBody>
          <a:bodyPr wrap="square" rtlCol="0">
            <a:spAutoFit/>
          </a:bodyPr>
          <a:lstStyle/>
          <a:p>
            <a:r>
              <a:rPr lang="fr-FR" sz="900" i="1" dirty="0"/>
              <a:t>*Dispositif National d'Aide à l'Investissement Immatériel pour les entreprises agroalimentaires </a:t>
            </a:r>
          </a:p>
        </p:txBody>
      </p:sp>
      <p:sp>
        <p:nvSpPr>
          <p:cNvPr id="10" name="Rectangle à coins arrondis 9"/>
          <p:cNvSpPr/>
          <p:nvPr/>
        </p:nvSpPr>
        <p:spPr>
          <a:xfrm>
            <a:off x="2649733" y="3527601"/>
            <a:ext cx="3415112" cy="67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E75012"/>
                </a:solidFill>
              </a:rPr>
              <a:t>Webinaire PAT</a:t>
            </a:r>
          </a:p>
          <a:p>
            <a:pPr algn="ctr"/>
            <a:r>
              <a:rPr lang="fr-FR" dirty="0">
                <a:solidFill>
                  <a:srgbClr val="E75012"/>
                </a:solidFill>
              </a:rPr>
              <a:t>22 mai 2023</a:t>
            </a:r>
          </a:p>
        </p:txBody>
      </p:sp>
      <p:sp>
        <p:nvSpPr>
          <p:cNvPr id="13" name="Rectangle 12"/>
          <p:cNvSpPr/>
          <p:nvPr/>
        </p:nvSpPr>
        <p:spPr>
          <a:xfrm>
            <a:off x="454231" y="1402779"/>
            <a:ext cx="8158014" cy="1384995"/>
          </a:xfrm>
          <a:prstGeom prst="rect">
            <a:avLst/>
          </a:prstGeom>
        </p:spPr>
        <p:txBody>
          <a:bodyPr wrap="square">
            <a:spAutoFit/>
          </a:bodyPr>
          <a:lstStyle/>
          <a:p>
            <a:pPr algn="ctr"/>
            <a:r>
              <a:rPr lang="fr-FR" sz="2800" b="1" dirty="0" smtClean="0"/>
              <a:t>MOBILISER LES ENTREPRISES ALIMENTAIRES POUR RENFORCER LEUR IMPLICATION DANS LES PROJETS ALIMENTAIRES TERRITORIAUX</a:t>
            </a:r>
            <a:endParaRPr lang="fr-FR" sz="2800" b="1" dirty="0"/>
          </a:p>
        </p:txBody>
      </p:sp>
      <p:pic>
        <p:nvPicPr>
          <p:cNvPr id="7" name="Image 6"/>
          <p:cNvPicPr>
            <a:picLocks noChangeAspect="1"/>
          </p:cNvPicPr>
          <p:nvPr/>
        </p:nvPicPr>
        <p:blipFill>
          <a:blip r:embed="rId3"/>
          <a:stretch>
            <a:fillRect/>
          </a:stretch>
        </p:blipFill>
        <p:spPr>
          <a:xfrm>
            <a:off x="216044" y="56465"/>
            <a:ext cx="2272875" cy="1026150"/>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42" y="3598384"/>
            <a:ext cx="885526" cy="917581"/>
          </a:xfrm>
          <a:prstGeom prst="rect">
            <a:avLst/>
          </a:prstGeom>
        </p:spPr>
      </p:pic>
      <p:pic>
        <p:nvPicPr>
          <p:cNvPr id="6" name="Image 5"/>
          <p:cNvPicPr>
            <a:picLocks noChangeAspect="1"/>
          </p:cNvPicPr>
          <p:nvPr/>
        </p:nvPicPr>
        <p:blipFill rotWithShape="1">
          <a:blip r:embed="rId5"/>
          <a:srcRect r="71760" b="78000"/>
          <a:stretch/>
        </p:blipFill>
        <p:spPr>
          <a:xfrm>
            <a:off x="6760890" y="56465"/>
            <a:ext cx="911218" cy="1003117"/>
          </a:xfrm>
          <a:prstGeom prst="rect">
            <a:avLst/>
          </a:prstGeom>
        </p:spPr>
      </p:pic>
      <p:pic>
        <p:nvPicPr>
          <p:cNvPr id="12" name="object 6"/>
          <p:cNvPicPr/>
          <p:nvPr/>
        </p:nvPicPr>
        <p:blipFill>
          <a:blip r:embed="rId6" cstate="print"/>
          <a:stretch>
            <a:fillRect/>
          </a:stretch>
        </p:blipFill>
        <p:spPr>
          <a:xfrm>
            <a:off x="7452320" y="386024"/>
            <a:ext cx="1406235" cy="685914"/>
          </a:xfrm>
          <a:prstGeom prst="rect">
            <a:avLst/>
          </a:prstGeom>
        </p:spPr>
      </p:pic>
    </p:spTree>
    <p:extLst>
      <p:ext uri="{BB962C8B-B14F-4D97-AF65-F5344CB8AC3E}">
        <p14:creationId xmlns:p14="http://schemas.microsoft.com/office/powerpoint/2010/main" val="258356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612576" y="-257174"/>
            <a:ext cx="10062532" cy="5657850"/>
            <a:chOff x="-609850" y="-342899"/>
            <a:chExt cx="13416709" cy="7543800"/>
          </a:xfrm>
        </p:grpSpPr>
        <p:pic>
          <p:nvPicPr>
            <p:cNvPr id="17" name="Imag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850" y="-342899"/>
              <a:ext cx="13416709" cy="7543800"/>
            </a:xfrm>
            <a:prstGeom prst="rect">
              <a:avLst/>
            </a:prstGeom>
          </p:spPr>
        </p:pic>
        <p:sp>
          <p:nvSpPr>
            <p:cNvPr id="9" name="Rectangle 8"/>
            <p:cNvSpPr/>
            <p:nvPr/>
          </p:nvSpPr>
          <p:spPr>
            <a:xfrm>
              <a:off x="270657" y="0"/>
              <a:ext cx="12192000" cy="683097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11" name="ZoneTexte 10">
            <a:extLst>
              <a:ext uri="{FF2B5EF4-FFF2-40B4-BE49-F238E27FC236}">
                <a16:creationId xmlns="" xmlns:a16="http://schemas.microsoft.com/office/drawing/2014/main" id="{68A805B1-6CEF-443E-8A93-FF593D8C96AC}"/>
              </a:ext>
            </a:extLst>
          </p:cNvPr>
          <p:cNvSpPr txBox="1"/>
          <p:nvPr/>
        </p:nvSpPr>
        <p:spPr>
          <a:xfrm>
            <a:off x="4572000" y="1510356"/>
            <a:ext cx="2797139" cy="94256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125" dirty="0">
                <a:solidFill>
                  <a:srgbClr val="1D4999"/>
                </a:solidFill>
                <a:latin typeface="Century Gothic" panose="020B0502020202020204" pitchFamily="34" charset="0"/>
              </a:rPr>
              <a:t>D</a:t>
            </a:r>
            <a:r>
              <a:rPr lang="fr-FR" sz="1100" dirty="0">
                <a:solidFill>
                  <a:srgbClr val="1D4999"/>
                </a:solidFill>
                <a:latin typeface="Century Gothic" panose="020B0502020202020204" pitchFamily="34" charset="0"/>
              </a:rPr>
              <a:t>es </a:t>
            </a:r>
            <a:r>
              <a:rPr lang="fr-FR" sz="1100" b="1" dirty="0">
                <a:solidFill>
                  <a:srgbClr val="1D4999"/>
                </a:solidFill>
                <a:latin typeface="Century Gothic" panose="020B0502020202020204" pitchFamily="34" charset="0"/>
              </a:rPr>
              <a:t>liens au territoire renforcés : </a:t>
            </a:r>
            <a:r>
              <a:rPr lang="fr-FR" sz="1100" dirty="0">
                <a:solidFill>
                  <a:srgbClr val="1D4999"/>
                </a:solidFill>
                <a:latin typeface="Century Gothic" panose="020B0502020202020204" pitchFamily="34" charset="0"/>
              </a:rPr>
              <a:t>entre </a:t>
            </a:r>
            <a:r>
              <a:rPr lang="fr-FR" sz="1100" b="1" dirty="0">
                <a:solidFill>
                  <a:srgbClr val="1D4999"/>
                </a:solidFill>
                <a:latin typeface="Century Gothic" panose="020B0502020202020204" pitchFamily="34" charset="0"/>
              </a:rPr>
              <a:t>fournisseurs</a:t>
            </a:r>
            <a:r>
              <a:rPr lang="fr-FR" sz="1100" dirty="0">
                <a:solidFill>
                  <a:srgbClr val="1D4999"/>
                </a:solidFill>
                <a:latin typeface="Century Gothic" panose="020B0502020202020204" pitchFamily="34" charset="0"/>
              </a:rPr>
              <a:t> (producteurs, coopératives, transformateurs…), </a:t>
            </a:r>
            <a:r>
              <a:rPr lang="fr-FR" sz="1100" b="1" dirty="0">
                <a:solidFill>
                  <a:srgbClr val="1D4999"/>
                </a:solidFill>
                <a:latin typeface="Century Gothic" panose="020B0502020202020204" pitchFamily="34" charset="0"/>
              </a:rPr>
              <a:t>clients</a:t>
            </a:r>
            <a:r>
              <a:rPr lang="fr-FR" sz="1100" dirty="0">
                <a:solidFill>
                  <a:srgbClr val="1D4999"/>
                </a:solidFill>
                <a:latin typeface="Century Gothic" panose="020B0502020202020204" pitchFamily="34" charset="0"/>
              </a:rPr>
              <a:t> (distributeurs, </a:t>
            </a:r>
            <a:r>
              <a:rPr lang="fr-FR" sz="1100" dirty="0" err="1" smtClean="0">
                <a:solidFill>
                  <a:srgbClr val="1D4999"/>
                </a:solidFill>
                <a:latin typeface="Century Gothic" panose="020B0502020202020204" pitchFamily="34" charset="0"/>
              </a:rPr>
              <a:t>consom-mateurs</a:t>
            </a:r>
            <a:r>
              <a:rPr lang="fr-FR" sz="1100" dirty="0">
                <a:solidFill>
                  <a:srgbClr val="1D4999"/>
                </a:solidFill>
                <a:latin typeface="Century Gothic" panose="020B0502020202020204" pitchFamily="34" charset="0"/>
              </a:rPr>
              <a:t>…) et </a:t>
            </a:r>
            <a:r>
              <a:rPr lang="fr-FR" sz="1100" b="1" dirty="0">
                <a:solidFill>
                  <a:srgbClr val="1D4999"/>
                </a:solidFill>
                <a:latin typeface="Century Gothic" panose="020B0502020202020204" pitchFamily="34" charset="0"/>
              </a:rPr>
              <a:t>collectivités</a:t>
            </a:r>
          </a:p>
        </p:txBody>
      </p:sp>
      <p:sp>
        <p:nvSpPr>
          <p:cNvPr id="2" name="Rectangle 1"/>
          <p:cNvSpPr/>
          <p:nvPr/>
        </p:nvSpPr>
        <p:spPr>
          <a:xfrm>
            <a:off x="4453323" y="650415"/>
            <a:ext cx="4572000" cy="701731"/>
          </a:xfrm>
          <a:prstGeom prst="rect">
            <a:avLst/>
          </a:prstGeom>
        </p:spPr>
        <p:txBody>
          <a:bodyPr>
            <a:spAutoFit/>
          </a:bodyPr>
          <a:lstStyle/>
          <a:p>
            <a:pPr algn="r">
              <a:lnSpc>
                <a:spcPct val="110000"/>
              </a:lnSpc>
            </a:pPr>
            <a:r>
              <a:rPr lang="fr-FR" b="1" cap="all" dirty="0">
                <a:solidFill>
                  <a:srgbClr val="0070C0"/>
                </a:solidFill>
                <a:latin typeface="Century Gothic" panose="020B0502020202020204" pitchFamily="34" charset="0"/>
              </a:rPr>
              <a:t>Mais de nombreux intérêts potentiels</a:t>
            </a:r>
          </a:p>
        </p:txBody>
      </p:sp>
      <p:sp>
        <p:nvSpPr>
          <p:cNvPr id="20" name="ZoneTexte 19">
            <a:extLst>
              <a:ext uri="{FF2B5EF4-FFF2-40B4-BE49-F238E27FC236}">
                <a16:creationId xmlns="" xmlns:a16="http://schemas.microsoft.com/office/drawing/2014/main" id="{68A805B1-6CEF-443E-8A93-FF593D8C96AC}"/>
              </a:ext>
            </a:extLst>
          </p:cNvPr>
          <p:cNvSpPr txBox="1"/>
          <p:nvPr/>
        </p:nvSpPr>
        <p:spPr>
          <a:xfrm>
            <a:off x="4695188" y="2642412"/>
            <a:ext cx="4042103" cy="24609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125" dirty="0">
                <a:solidFill>
                  <a:srgbClr val="1D4999"/>
                </a:solidFill>
                <a:latin typeface="Century Gothic" panose="020B0502020202020204" pitchFamily="34" charset="0"/>
              </a:rPr>
              <a:t>Des bénéfices en termes </a:t>
            </a:r>
            <a:r>
              <a:rPr lang="fr-FR" sz="1125" b="1" dirty="0">
                <a:solidFill>
                  <a:srgbClr val="1D4999"/>
                </a:solidFill>
                <a:latin typeface="Century Gothic" panose="020B0502020202020204" pitchFamily="34" charset="0"/>
              </a:rPr>
              <a:t>d’image et de notoriété </a:t>
            </a:r>
            <a:r>
              <a:rPr lang="fr-FR" sz="1125" dirty="0">
                <a:solidFill>
                  <a:srgbClr val="1D4999"/>
                </a:solidFill>
                <a:latin typeface="Century Gothic" panose="020B0502020202020204" pitchFamily="34" charset="0"/>
              </a:rPr>
              <a:t>: </a:t>
            </a:r>
            <a:r>
              <a:rPr lang="fr-FR" sz="1100" dirty="0">
                <a:solidFill>
                  <a:srgbClr val="1D4999"/>
                </a:solidFill>
                <a:latin typeface="Century Gothic" panose="020B0502020202020204" pitchFamily="34" charset="0"/>
              </a:rPr>
              <a:t>un </a:t>
            </a:r>
            <a:r>
              <a:rPr lang="fr-FR" sz="1100" b="1" dirty="0">
                <a:solidFill>
                  <a:srgbClr val="1D4999"/>
                </a:solidFill>
                <a:latin typeface="Century Gothic" panose="020B0502020202020204" pitchFamily="34" charset="0"/>
              </a:rPr>
              <a:t>« rayonnement » par et pour le territoire </a:t>
            </a:r>
            <a:r>
              <a:rPr lang="fr-FR" sz="1100" dirty="0">
                <a:solidFill>
                  <a:srgbClr val="1D4999"/>
                </a:solidFill>
                <a:latin typeface="Century Gothic" panose="020B0502020202020204" pitchFamily="34" charset="0"/>
              </a:rPr>
              <a:t>qui contribue à la </a:t>
            </a:r>
            <a:r>
              <a:rPr lang="fr-FR" sz="1100" b="1" dirty="0">
                <a:solidFill>
                  <a:srgbClr val="1D4999"/>
                </a:solidFill>
                <a:latin typeface="Century Gothic" panose="020B0502020202020204" pitchFamily="34" charset="0"/>
              </a:rPr>
              <a:t>création de </a:t>
            </a:r>
            <a:r>
              <a:rPr lang="fr-FR" sz="1100" b="1" dirty="0" smtClean="0">
                <a:solidFill>
                  <a:srgbClr val="1D4999"/>
                </a:solidFill>
                <a:latin typeface="Century Gothic" panose="020B0502020202020204" pitchFamily="34" charset="0"/>
              </a:rPr>
              <a:t>valeur(s), </a:t>
            </a:r>
            <a:r>
              <a:rPr lang="fr-FR" sz="1100" dirty="0" smtClean="0">
                <a:solidFill>
                  <a:srgbClr val="1D4999"/>
                </a:solidFill>
                <a:latin typeface="Century Gothic" panose="020B0502020202020204" pitchFamily="34" charset="0"/>
              </a:rPr>
              <a:t>à </a:t>
            </a:r>
            <a:r>
              <a:rPr lang="fr-FR" sz="1100" dirty="0">
                <a:solidFill>
                  <a:srgbClr val="1D4999"/>
                </a:solidFill>
                <a:latin typeface="Century Gothic" panose="020B0502020202020204" pitchFamily="34" charset="0"/>
              </a:rPr>
              <a:t>l’</a:t>
            </a:r>
            <a:r>
              <a:rPr lang="fr-FR" sz="1100" b="1" dirty="0">
                <a:solidFill>
                  <a:srgbClr val="1D4999"/>
                </a:solidFill>
                <a:latin typeface="Century Gothic" panose="020B0502020202020204" pitchFamily="34" charset="0"/>
              </a:rPr>
              <a:t>attractivité </a:t>
            </a:r>
            <a:r>
              <a:rPr lang="fr-FR" sz="1100" dirty="0">
                <a:solidFill>
                  <a:srgbClr val="1D4999"/>
                </a:solidFill>
                <a:latin typeface="Century Gothic" panose="020B0502020202020204" pitchFamily="34" charset="0"/>
              </a:rPr>
              <a:t>de </a:t>
            </a:r>
            <a:r>
              <a:rPr lang="fr-FR" sz="1100" dirty="0" smtClean="0">
                <a:solidFill>
                  <a:srgbClr val="1D4999"/>
                </a:solidFill>
                <a:latin typeface="Century Gothic" panose="020B0502020202020204" pitchFamily="34" charset="0"/>
              </a:rPr>
              <a:t>l’entreprise et du territoire</a:t>
            </a:r>
            <a:endParaRPr lang="fr-FR" sz="1100" dirty="0">
              <a:solidFill>
                <a:srgbClr val="1D4999"/>
              </a:solidFill>
              <a:latin typeface="Century Gothic" panose="020B0502020202020204" pitchFamily="34" charset="0"/>
            </a:endParaRPr>
          </a:p>
          <a:p>
            <a:pPr marL="268288" indent="-268288">
              <a:spcAft>
                <a:spcPts val="450"/>
              </a:spcAft>
              <a:buFont typeface="Arial" panose="020B0604020202020204" pitchFamily="34" charset="0"/>
              <a:buChar char="•"/>
            </a:pPr>
            <a:r>
              <a:rPr lang="fr-FR" sz="1125" dirty="0">
                <a:solidFill>
                  <a:srgbClr val="1D4999"/>
                </a:solidFill>
                <a:latin typeface="Century Gothic" panose="020B0502020202020204" pitchFamily="34" charset="0"/>
              </a:rPr>
              <a:t>Une valorisation de l’entreprise comme </a:t>
            </a:r>
            <a:r>
              <a:rPr lang="fr-FR" sz="1125" b="1" dirty="0">
                <a:solidFill>
                  <a:srgbClr val="1D4999"/>
                </a:solidFill>
                <a:latin typeface="Century Gothic" panose="020B0502020202020204" pitchFamily="34" charset="0"/>
              </a:rPr>
              <a:t>une partie prenante importante du territoire</a:t>
            </a:r>
            <a:r>
              <a:rPr lang="fr-FR" sz="1125" dirty="0">
                <a:solidFill>
                  <a:srgbClr val="1D4999"/>
                </a:solidFill>
                <a:latin typeface="Century Gothic" panose="020B0502020202020204" pitchFamily="34" charset="0"/>
              </a:rPr>
              <a:t>, contribuant à la </a:t>
            </a:r>
            <a:r>
              <a:rPr lang="fr-FR" sz="1125" b="1" dirty="0">
                <a:solidFill>
                  <a:srgbClr val="1D4999"/>
                </a:solidFill>
                <a:latin typeface="Century Gothic" panose="020B0502020202020204" pitchFamily="34" charset="0"/>
              </a:rPr>
              <a:t>RSE </a:t>
            </a:r>
            <a:r>
              <a:rPr lang="fr-FR" sz="1125" b="1" dirty="0">
                <a:solidFill>
                  <a:srgbClr val="1D4999"/>
                </a:solidFill>
                <a:latin typeface="Century Gothic" panose="020B0502020202020204" pitchFamily="34" charset="0"/>
                <a:sym typeface="Wingdings" panose="05000000000000000000" pitchFamily="2" charset="2"/>
              </a:rPr>
              <a:t></a:t>
            </a:r>
            <a:r>
              <a:rPr lang="fr-FR" sz="1125" b="1" dirty="0">
                <a:solidFill>
                  <a:srgbClr val="1D4999"/>
                </a:solidFill>
                <a:latin typeface="Century Gothic" panose="020B0502020202020204" pitchFamily="34" charset="0"/>
              </a:rPr>
              <a:t> vers une Responsabilité Territoriale de l’Entreprise. </a:t>
            </a:r>
          </a:p>
          <a:p>
            <a:pPr marL="268288" indent="-268288">
              <a:spcAft>
                <a:spcPts val="450"/>
              </a:spcAft>
              <a:buFont typeface="Arial" panose="020B0604020202020204" pitchFamily="34" charset="0"/>
              <a:buChar char="•"/>
            </a:pPr>
            <a:r>
              <a:rPr lang="fr-FR" sz="1125" dirty="0">
                <a:solidFill>
                  <a:srgbClr val="1D4999"/>
                </a:solidFill>
                <a:latin typeface="Century Gothic" panose="020B0502020202020204" pitchFamily="34" charset="0"/>
              </a:rPr>
              <a:t>Des opportunités de </a:t>
            </a:r>
            <a:r>
              <a:rPr lang="fr-FR" sz="1125" b="1" dirty="0">
                <a:solidFill>
                  <a:srgbClr val="1D4999"/>
                </a:solidFill>
                <a:latin typeface="Century Gothic" panose="020B0502020202020204" pitchFamily="34" charset="0"/>
              </a:rPr>
              <a:t>diversification</a:t>
            </a:r>
            <a:r>
              <a:rPr lang="fr-FR" sz="1125" dirty="0">
                <a:solidFill>
                  <a:srgbClr val="1D4999"/>
                </a:solidFill>
                <a:latin typeface="Century Gothic" panose="020B0502020202020204" pitchFamily="34" charset="0"/>
              </a:rPr>
              <a:t> et de </a:t>
            </a:r>
            <a:r>
              <a:rPr lang="fr-FR" sz="1125" b="1" dirty="0">
                <a:solidFill>
                  <a:srgbClr val="1D4999"/>
                </a:solidFill>
                <a:latin typeface="Century Gothic" panose="020B0502020202020204" pitchFamily="34" charset="0"/>
              </a:rPr>
              <a:t>développement</a:t>
            </a:r>
            <a:r>
              <a:rPr lang="fr-FR" sz="1125" dirty="0">
                <a:solidFill>
                  <a:srgbClr val="1D4999"/>
                </a:solidFill>
                <a:latin typeface="Century Gothic" panose="020B0502020202020204" pitchFamily="34" charset="0"/>
              </a:rPr>
              <a:t> </a:t>
            </a:r>
            <a:r>
              <a:rPr lang="fr-FR" sz="1100" dirty="0">
                <a:solidFill>
                  <a:srgbClr val="1D4999"/>
                </a:solidFill>
                <a:latin typeface="Century Gothic" panose="020B0502020202020204" pitchFamily="34" charset="0"/>
              </a:rPr>
              <a:t>de nouvelles filières, </a:t>
            </a:r>
            <a:r>
              <a:rPr lang="fr-FR" sz="1100" b="1" dirty="0">
                <a:solidFill>
                  <a:srgbClr val="1D4999"/>
                </a:solidFill>
                <a:latin typeface="Century Gothic" panose="020B0502020202020204" pitchFamily="34" charset="0"/>
              </a:rPr>
              <a:t>d’innovations</a:t>
            </a:r>
            <a:r>
              <a:rPr lang="fr-FR" sz="1100" dirty="0">
                <a:solidFill>
                  <a:srgbClr val="1D4999"/>
                </a:solidFill>
                <a:latin typeface="Century Gothic" panose="020B0502020202020204" pitchFamily="34" charset="0"/>
              </a:rPr>
              <a:t> en termes de </a:t>
            </a:r>
            <a:r>
              <a:rPr lang="fr-FR" sz="1100" b="1" dirty="0">
                <a:solidFill>
                  <a:srgbClr val="1D4999"/>
                </a:solidFill>
                <a:latin typeface="Century Gothic" panose="020B0502020202020204" pitchFamily="34" charset="0"/>
              </a:rPr>
              <a:t>produits / marchés / services </a:t>
            </a:r>
            <a:r>
              <a:rPr lang="fr-FR" sz="1100" dirty="0">
                <a:solidFill>
                  <a:srgbClr val="1D4999"/>
                </a:solidFill>
                <a:latin typeface="Century Gothic" panose="020B0502020202020204" pitchFamily="34" charset="0"/>
                <a:sym typeface="Wingdings" panose="05000000000000000000" pitchFamily="2" charset="2"/>
              </a:rPr>
              <a:t></a:t>
            </a:r>
            <a:r>
              <a:rPr lang="fr-FR" sz="1100" dirty="0">
                <a:solidFill>
                  <a:srgbClr val="1D4999"/>
                </a:solidFill>
                <a:latin typeface="Century Gothic" panose="020B0502020202020204" pitchFamily="34" charset="0"/>
              </a:rPr>
              <a:t> notamment en </a:t>
            </a:r>
            <a:r>
              <a:rPr lang="fr-FR" sz="1100" b="1" dirty="0">
                <a:solidFill>
                  <a:srgbClr val="1D4999"/>
                </a:solidFill>
                <a:latin typeface="Century Gothic" panose="020B0502020202020204" pitchFamily="34" charset="0"/>
              </a:rPr>
              <a:t>restauration collective, mais pas que …</a:t>
            </a:r>
          </a:p>
        </p:txBody>
      </p:sp>
      <p:sp>
        <p:nvSpPr>
          <p:cNvPr id="16" name="ZoneTexte 15">
            <a:extLst>
              <a:ext uri="{FF2B5EF4-FFF2-40B4-BE49-F238E27FC236}">
                <a16:creationId xmlns="" xmlns:a16="http://schemas.microsoft.com/office/drawing/2014/main" id="{68A805B1-6CEF-443E-8A93-FF593D8C96AC}"/>
              </a:ext>
            </a:extLst>
          </p:cNvPr>
          <p:cNvSpPr txBox="1"/>
          <p:nvPr/>
        </p:nvSpPr>
        <p:spPr>
          <a:xfrm>
            <a:off x="178225" y="2782158"/>
            <a:ext cx="4238586" cy="2317301"/>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fr-FR" sz="1125" dirty="0">
                <a:solidFill>
                  <a:srgbClr val="D42B2B"/>
                </a:solidFill>
                <a:latin typeface="Century Gothic" panose="020B0502020202020204" pitchFamily="34" charset="0"/>
              </a:rPr>
              <a:t>Des coopérations / interactions existent mais ne sont </a:t>
            </a:r>
            <a:r>
              <a:rPr lang="fr-FR" sz="1125" b="1" dirty="0">
                <a:solidFill>
                  <a:srgbClr val="D42B2B"/>
                </a:solidFill>
                <a:latin typeface="Century Gothic" panose="020B0502020202020204" pitchFamily="34" charset="0"/>
              </a:rPr>
              <a:t>pas ou mal valorisées</a:t>
            </a:r>
          </a:p>
          <a:p>
            <a:pPr marL="214313" indent="-214313">
              <a:spcAft>
                <a:spcPts val="450"/>
              </a:spcAft>
              <a:buFont typeface="Arial" panose="020B0604020202020204" pitchFamily="34" charset="0"/>
              <a:buChar char="•"/>
            </a:pPr>
            <a:r>
              <a:rPr lang="fr-FR" sz="1125" dirty="0">
                <a:solidFill>
                  <a:srgbClr val="D42B2B"/>
                </a:solidFill>
                <a:latin typeface="Century Gothic" panose="020B0502020202020204" pitchFamily="34" charset="0"/>
              </a:rPr>
              <a:t>Des difficultés à dialoguer, une absence de </a:t>
            </a:r>
            <a:r>
              <a:rPr lang="fr-FR" sz="1125" b="1" dirty="0">
                <a:solidFill>
                  <a:srgbClr val="D42B2B"/>
                </a:solidFill>
                <a:latin typeface="Century Gothic" panose="020B0502020202020204" pitchFamily="34" charset="0"/>
              </a:rPr>
              <a:t>réflexion partagée </a:t>
            </a:r>
            <a:r>
              <a:rPr lang="fr-FR" sz="1125" dirty="0">
                <a:solidFill>
                  <a:srgbClr val="D42B2B"/>
                </a:solidFill>
                <a:latin typeface="Century Gothic" panose="020B0502020202020204" pitchFamily="34" charset="0"/>
              </a:rPr>
              <a:t>sur la plus-value du territoire</a:t>
            </a:r>
          </a:p>
          <a:p>
            <a:pPr marL="214313" indent="-214313">
              <a:spcAft>
                <a:spcPts val="450"/>
              </a:spcAft>
              <a:buFont typeface="Arial" panose="020B0604020202020204" pitchFamily="34" charset="0"/>
              <a:buChar char="•"/>
            </a:pPr>
            <a:r>
              <a:rPr lang="fr-FR" sz="1125" b="1" dirty="0">
                <a:solidFill>
                  <a:srgbClr val="D42B2B"/>
                </a:solidFill>
                <a:latin typeface="Century Gothic" panose="020B0502020202020204" pitchFamily="34" charset="0"/>
              </a:rPr>
              <a:t>Complexité des relations public-privé </a:t>
            </a:r>
            <a:r>
              <a:rPr lang="fr-FR" sz="1125" dirty="0">
                <a:solidFill>
                  <a:srgbClr val="D42B2B"/>
                </a:solidFill>
                <a:latin typeface="Century Gothic" panose="020B0502020202020204" pitchFamily="34" charset="0"/>
              </a:rPr>
              <a:t>(ex. marchés publics)</a:t>
            </a:r>
          </a:p>
          <a:p>
            <a:pPr marL="214313" indent="-214313">
              <a:spcAft>
                <a:spcPts val="450"/>
              </a:spcAft>
              <a:buFont typeface="Arial" panose="020B0604020202020204" pitchFamily="34" charset="0"/>
              <a:buChar char="•"/>
            </a:pPr>
            <a:r>
              <a:rPr lang="fr-FR" sz="1125" b="1" dirty="0">
                <a:solidFill>
                  <a:srgbClr val="D42B2B"/>
                </a:solidFill>
                <a:latin typeface="Century Gothic" panose="020B0502020202020204" pitchFamily="34" charset="0"/>
              </a:rPr>
              <a:t>Manque de connaissance sur les actions possibles </a:t>
            </a:r>
            <a:r>
              <a:rPr lang="fr-FR" sz="1125" dirty="0">
                <a:solidFill>
                  <a:srgbClr val="D42B2B"/>
                </a:solidFill>
                <a:latin typeface="Century Gothic" panose="020B0502020202020204" pitchFamily="34" charset="0"/>
              </a:rPr>
              <a:t>à mener sur le territoire sur les champs économiques, sociaux, ou environnementaux</a:t>
            </a:r>
          </a:p>
          <a:p>
            <a:pPr marL="214313" indent="-214313">
              <a:spcAft>
                <a:spcPts val="450"/>
              </a:spcAft>
              <a:buFont typeface="Arial" panose="020B0604020202020204" pitchFamily="34" charset="0"/>
              <a:buChar char="•"/>
            </a:pPr>
            <a:endParaRPr lang="fr-FR" sz="1125" dirty="0">
              <a:solidFill>
                <a:srgbClr val="D42B2B"/>
              </a:solidFill>
              <a:latin typeface="Century Gothic" panose="020B0502020202020204" pitchFamily="34" charset="0"/>
            </a:endParaRPr>
          </a:p>
          <a:p>
            <a:pPr marL="214313" indent="-214313">
              <a:spcAft>
                <a:spcPts val="450"/>
              </a:spcAft>
              <a:buFont typeface="Arial" panose="020B0604020202020204" pitchFamily="34" charset="0"/>
              <a:buChar char="•"/>
            </a:pPr>
            <a:endParaRPr lang="fr-FR" sz="1125" dirty="0">
              <a:solidFill>
                <a:srgbClr val="D42B2B"/>
              </a:solidFill>
              <a:latin typeface="Century Gothic" panose="020B0502020202020204" pitchFamily="34" charset="0"/>
            </a:endParaRPr>
          </a:p>
        </p:txBody>
      </p:sp>
      <p:sp>
        <p:nvSpPr>
          <p:cNvPr id="18" name="ZoneTexte 17">
            <a:extLst>
              <a:ext uri="{FF2B5EF4-FFF2-40B4-BE49-F238E27FC236}">
                <a16:creationId xmlns="" xmlns:a16="http://schemas.microsoft.com/office/drawing/2014/main" id="{68A805B1-6CEF-443E-8A93-FF593D8C96AC}"/>
              </a:ext>
            </a:extLst>
          </p:cNvPr>
          <p:cNvSpPr txBox="1"/>
          <p:nvPr/>
        </p:nvSpPr>
        <p:spPr>
          <a:xfrm>
            <a:off x="1463487" y="1510356"/>
            <a:ext cx="3109230" cy="1195199"/>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fr-FR" sz="1125" b="1" dirty="0">
                <a:solidFill>
                  <a:srgbClr val="D42B2B"/>
                </a:solidFill>
                <a:latin typeface="Century Gothic" panose="020B0502020202020204" pitchFamily="34" charset="0"/>
              </a:rPr>
              <a:t>Méconnaissance</a:t>
            </a:r>
            <a:r>
              <a:rPr lang="fr-FR" sz="1125" dirty="0">
                <a:solidFill>
                  <a:srgbClr val="D42B2B"/>
                </a:solidFill>
                <a:latin typeface="Century Gothic" panose="020B0502020202020204" pitchFamily="34" charset="0"/>
              </a:rPr>
              <a:t> des entreprises de transformation alimentaires vs les </a:t>
            </a:r>
            <a:r>
              <a:rPr lang="fr-FR" sz="1125" dirty="0" err="1">
                <a:solidFill>
                  <a:srgbClr val="D42B2B"/>
                </a:solidFill>
                <a:latin typeface="Century Gothic" panose="020B0502020202020204" pitchFamily="34" charset="0"/>
              </a:rPr>
              <a:t>PATs</a:t>
            </a:r>
            <a:r>
              <a:rPr lang="fr-FR" sz="1125" dirty="0">
                <a:solidFill>
                  <a:srgbClr val="D42B2B"/>
                </a:solidFill>
                <a:latin typeface="Century Gothic" panose="020B0502020202020204" pitchFamily="34" charset="0"/>
              </a:rPr>
              <a:t> – et réciproquement</a:t>
            </a:r>
          </a:p>
          <a:p>
            <a:pPr marL="266700" indent="-266700">
              <a:spcAft>
                <a:spcPts val="450"/>
              </a:spcAft>
              <a:buFont typeface="Wingdings" panose="05000000000000000000" pitchFamily="2" charset="2"/>
              <a:buChar char="è"/>
            </a:pPr>
            <a:r>
              <a:rPr lang="fr-FR" sz="1125" dirty="0" smtClean="0">
                <a:solidFill>
                  <a:srgbClr val="D42B2B"/>
                </a:solidFill>
                <a:latin typeface="Century Gothic" panose="020B0502020202020204" pitchFamily="34" charset="0"/>
              </a:rPr>
              <a:t>Des </a:t>
            </a:r>
            <a:r>
              <a:rPr lang="fr-FR" sz="1125" dirty="0">
                <a:solidFill>
                  <a:srgbClr val="D42B2B"/>
                </a:solidFill>
                <a:latin typeface="Century Gothic" panose="020B0502020202020204" pitchFamily="34" charset="0"/>
              </a:rPr>
              <a:t>logiques d’action et des temporalités différentes (retours sur investissement </a:t>
            </a:r>
            <a:r>
              <a:rPr lang="fr-FR" sz="1125" dirty="0" smtClean="0">
                <a:solidFill>
                  <a:srgbClr val="D42B2B"/>
                </a:solidFill>
                <a:latin typeface="Century Gothic" panose="020B0502020202020204" pitchFamily="34" charset="0"/>
              </a:rPr>
              <a:t>…)</a:t>
            </a:r>
            <a:endParaRPr lang="fr-FR" sz="1125" b="1" dirty="0">
              <a:solidFill>
                <a:schemeClr val="tx2">
                  <a:lumMod val="60000"/>
                  <a:lumOff val="40000"/>
                </a:schemeClr>
              </a:solidFill>
              <a:latin typeface="Century Gothic" panose="020B0502020202020204" pitchFamily="34" charset="0"/>
            </a:endParaRPr>
          </a:p>
        </p:txBody>
      </p:sp>
      <p:sp>
        <p:nvSpPr>
          <p:cNvPr id="15" name="Rectangle 14"/>
          <p:cNvSpPr/>
          <p:nvPr/>
        </p:nvSpPr>
        <p:spPr>
          <a:xfrm>
            <a:off x="691058" y="66646"/>
            <a:ext cx="8329447" cy="701731"/>
          </a:xfrm>
          <a:prstGeom prst="rect">
            <a:avLst/>
          </a:prstGeom>
        </p:spPr>
        <p:txBody>
          <a:bodyPr wrap="square">
            <a:spAutoFit/>
          </a:bodyPr>
          <a:lstStyle/>
          <a:p>
            <a:pPr>
              <a:lnSpc>
                <a:spcPct val="110000"/>
              </a:lnSpc>
            </a:pPr>
            <a:r>
              <a:rPr lang="fr-FR" b="1" cap="all" dirty="0">
                <a:solidFill>
                  <a:schemeClr val="bg1">
                    <a:lumMod val="50000"/>
                  </a:schemeClr>
                </a:solidFill>
                <a:latin typeface="Century Gothic" panose="020B0502020202020204" pitchFamily="34" charset="0"/>
              </a:rPr>
              <a:t>Les entreprises de transformation alimentaires dans les PAT</a:t>
            </a:r>
          </a:p>
          <a:p>
            <a:pPr>
              <a:lnSpc>
                <a:spcPct val="110000"/>
              </a:lnSpc>
            </a:pPr>
            <a:endParaRPr lang="fr-FR" b="1" cap="all" dirty="0">
              <a:solidFill>
                <a:schemeClr val="bg1">
                  <a:lumMod val="50000"/>
                </a:schemeClr>
              </a:solidFill>
              <a:latin typeface="Century Gothic" panose="020B0502020202020204" pitchFamily="34" charset="0"/>
            </a:endParaRPr>
          </a:p>
        </p:txBody>
      </p:sp>
      <p:sp>
        <p:nvSpPr>
          <p:cNvPr id="19" name="Rectangle 18"/>
          <p:cNvSpPr/>
          <p:nvPr/>
        </p:nvSpPr>
        <p:spPr>
          <a:xfrm>
            <a:off x="686240" y="232383"/>
            <a:ext cx="5017079" cy="1006429"/>
          </a:xfrm>
          <a:prstGeom prst="rect">
            <a:avLst/>
          </a:prstGeom>
        </p:spPr>
        <p:txBody>
          <a:bodyPr wrap="square">
            <a:spAutoFit/>
          </a:bodyPr>
          <a:lstStyle/>
          <a:p>
            <a:pPr>
              <a:lnSpc>
                <a:spcPct val="110000"/>
              </a:lnSpc>
            </a:pPr>
            <a:endParaRPr lang="fr-FR" b="1" cap="all" dirty="0">
              <a:solidFill>
                <a:schemeClr val="bg1">
                  <a:lumMod val="65000"/>
                </a:schemeClr>
              </a:solidFill>
              <a:latin typeface="Century Gothic" panose="020B0502020202020204" pitchFamily="34" charset="0"/>
            </a:endParaRPr>
          </a:p>
          <a:p>
            <a:pPr>
              <a:lnSpc>
                <a:spcPct val="110000"/>
              </a:lnSpc>
            </a:pPr>
            <a:r>
              <a:rPr lang="fr-FR" b="1" cap="all" dirty="0">
                <a:solidFill>
                  <a:srgbClr val="D42B2B"/>
                </a:solidFill>
                <a:latin typeface="Century Gothic" panose="020B0502020202020204" pitchFamily="34" charset="0"/>
              </a:rPr>
              <a:t>Le constat d’une absence des entreprises dans les PAT… </a:t>
            </a:r>
          </a:p>
        </p:txBody>
      </p:sp>
      <p:grpSp>
        <p:nvGrpSpPr>
          <p:cNvPr id="21" name="Groupe 20"/>
          <p:cNvGrpSpPr/>
          <p:nvPr/>
        </p:nvGrpSpPr>
        <p:grpSpPr>
          <a:xfrm>
            <a:off x="281881" y="1349360"/>
            <a:ext cx="1181606" cy="1181606"/>
            <a:chOff x="874110" y="1712428"/>
            <a:chExt cx="1575475" cy="1575475"/>
          </a:xfrm>
        </p:grpSpPr>
        <p:pic>
          <p:nvPicPr>
            <p:cNvPr id="22" name="Picture 4" descr="Panneau Sens Interdit - Image gratuite sur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110" y="1712428"/>
              <a:ext cx="1575475" cy="157547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256126" y="2315499"/>
              <a:ext cx="844676" cy="400109"/>
            </a:xfrm>
            <a:prstGeom prst="rect">
              <a:avLst/>
            </a:prstGeom>
          </p:spPr>
          <p:txBody>
            <a:bodyPr wrap="none">
              <a:spAutoFit/>
            </a:bodyPr>
            <a:lstStyle/>
            <a:p>
              <a:r>
                <a:rPr lang="fr-FR" sz="1350" b="1" cap="small" dirty="0">
                  <a:solidFill>
                    <a:srgbClr val="D42B2B"/>
                  </a:solidFill>
                  <a:latin typeface="Century Gothic" panose="020B0502020202020204" pitchFamily="34" charset="0"/>
                </a:rPr>
                <a:t>Freins</a:t>
              </a:r>
              <a:endParaRPr lang="fr-FR" sz="1350" cap="small" dirty="0"/>
            </a:p>
          </p:txBody>
        </p:sp>
      </p:grpSp>
      <p:pic>
        <p:nvPicPr>
          <p:cNvPr id="24" name="Image 23"/>
          <p:cNvPicPr>
            <a:picLocks noChangeAspect="1"/>
          </p:cNvPicPr>
          <p:nvPr/>
        </p:nvPicPr>
        <p:blipFill>
          <a:blip r:embed="rId5"/>
          <a:stretch>
            <a:fillRect/>
          </a:stretch>
        </p:blipFill>
        <p:spPr>
          <a:xfrm>
            <a:off x="7307845" y="1412397"/>
            <a:ext cx="1684786" cy="982792"/>
          </a:xfrm>
          <a:prstGeom prst="rect">
            <a:avLst/>
          </a:prstGeom>
        </p:spPr>
      </p:pic>
    </p:spTree>
    <p:extLst>
      <p:ext uri="{BB962C8B-B14F-4D97-AF65-F5344CB8AC3E}">
        <p14:creationId xmlns:p14="http://schemas.microsoft.com/office/powerpoint/2010/main" val="18977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756" y="4603710"/>
            <a:ext cx="8717240" cy="2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prstClr val="white"/>
              </a:solidFill>
              <a:latin typeface="Calibri" panose="020F0502020204030204"/>
            </a:endParaRPr>
          </a:p>
        </p:txBody>
      </p:sp>
      <p:sp>
        <p:nvSpPr>
          <p:cNvPr id="7" name="Espace réservé du numéro de diapositive 2"/>
          <p:cNvSpPr>
            <a:spLocks noGrp="1"/>
          </p:cNvSpPr>
          <p:nvPr>
            <p:ph type="sldNum" sz="quarter" idx="11"/>
          </p:nvPr>
        </p:nvSpPr>
        <p:spPr/>
        <p:txBody>
          <a:bodyPr/>
          <a:lstStyle/>
          <a:p>
            <a:pPr defTabSz="914103"/>
            <a:fld id="{735C9A8D-5B1C-4BCC-9E63-E9942D393BB9}" type="slidenum">
              <a:rPr lang="fr-FR"/>
              <a:pPr defTabSz="914103"/>
              <a:t>11</a:t>
            </a:fld>
            <a:endParaRPr lang="fr-FR"/>
          </a:p>
        </p:txBody>
      </p:sp>
      <p:sp>
        <p:nvSpPr>
          <p:cNvPr id="11" name="Rectangle 10"/>
          <p:cNvSpPr/>
          <p:nvPr/>
        </p:nvSpPr>
        <p:spPr>
          <a:xfrm>
            <a:off x="202993" y="210295"/>
            <a:ext cx="6889287" cy="1006429"/>
          </a:xfrm>
          <a:prstGeom prst="rect">
            <a:avLst/>
          </a:prstGeom>
        </p:spPr>
        <p:txBody>
          <a:bodyPr wrap="square">
            <a:spAutoFit/>
          </a:bodyPr>
          <a:lstStyle/>
          <a:p>
            <a:pPr>
              <a:lnSpc>
                <a:spcPct val="110000"/>
              </a:lnSpc>
            </a:pPr>
            <a:r>
              <a:rPr lang="fr-FR" b="1" cap="all" dirty="0">
                <a:solidFill>
                  <a:schemeClr val="bg1">
                    <a:lumMod val="65000"/>
                  </a:schemeClr>
                </a:solidFill>
                <a:latin typeface="Century Gothic" panose="020B0502020202020204" pitchFamily="34" charset="0"/>
              </a:rPr>
              <a:t>finalité et enjeux </a:t>
            </a:r>
            <a:r>
              <a:rPr lang="fr-FR" b="1" cap="all" dirty="0" smtClean="0">
                <a:solidFill>
                  <a:schemeClr val="bg1">
                    <a:lumMod val="65000"/>
                  </a:schemeClr>
                </a:solidFill>
                <a:latin typeface="Century Gothic" panose="020B0502020202020204" pitchFamily="34" charset="0"/>
              </a:rPr>
              <a:t>de la mobilisation des entreprises dans les </a:t>
            </a:r>
            <a:r>
              <a:rPr lang="fr-FR" b="1" cap="all" dirty="0">
                <a:solidFill>
                  <a:schemeClr val="bg1">
                    <a:lumMod val="65000"/>
                  </a:schemeClr>
                </a:solidFill>
                <a:latin typeface="Century Gothic" panose="020B0502020202020204" pitchFamily="34" charset="0"/>
              </a:rPr>
              <a:t>PAT</a:t>
            </a:r>
          </a:p>
          <a:p>
            <a:pPr>
              <a:lnSpc>
                <a:spcPct val="110000"/>
              </a:lnSpc>
            </a:pPr>
            <a:endParaRPr lang="fr-FR" b="1" cap="all" dirty="0">
              <a:solidFill>
                <a:schemeClr val="bg1">
                  <a:lumMod val="65000"/>
                </a:schemeClr>
              </a:solidFill>
              <a:latin typeface="Century Gothic" panose="020B0502020202020204" pitchFamily="34" charset="0"/>
            </a:endParaRPr>
          </a:p>
        </p:txBody>
      </p:sp>
      <p:sp>
        <p:nvSpPr>
          <p:cNvPr id="9" name="Rectangle 8"/>
          <p:cNvSpPr/>
          <p:nvPr/>
        </p:nvSpPr>
        <p:spPr>
          <a:xfrm>
            <a:off x="251520" y="894818"/>
            <a:ext cx="7681375" cy="701731"/>
          </a:xfrm>
          <a:prstGeom prst="rect">
            <a:avLst/>
          </a:prstGeom>
        </p:spPr>
        <p:txBody>
          <a:bodyPr wrap="square">
            <a:spAutoFit/>
          </a:bodyPr>
          <a:lstStyle/>
          <a:p>
            <a:pPr marL="285750" indent="-285750">
              <a:lnSpc>
                <a:spcPct val="110000"/>
              </a:lnSpc>
              <a:buFont typeface="Wingdings" panose="05000000000000000000" pitchFamily="2" charset="2"/>
              <a:buChar char="Ø"/>
              <a:tabLst>
                <a:tab pos="180975" algn="l"/>
              </a:tabLst>
            </a:pPr>
            <a:r>
              <a:rPr lang="fr-FR" dirty="0">
                <a:solidFill>
                  <a:srgbClr val="E75012"/>
                </a:solidFill>
                <a:latin typeface="Century Gothic" panose="020B0502020202020204" pitchFamily="34" charset="0"/>
              </a:rPr>
              <a:t>Faire émerger </a:t>
            </a:r>
            <a:r>
              <a:rPr lang="fr-FR" b="1" dirty="0">
                <a:solidFill>
                  <a:srgbClr val="E75012"/>
                </a:solidFill>
                <a:latin typeface="Century Gothic" panose="020B0502020202020204" pitchFamily="34" charset="0"/>
              </a:rPr>
              <a:t>des actions </a:t>
            </a:r>
            <a:r>
              <a:rPr lang="fr-FR" dirty="0">
                <a:solidFill>
                  <a:srgbClr val="E75012"/>
                </a:solidFill>
                <a:latin typeface="Century Gothic" panose="020B0502020202020204" pitchFamily="34" charset="0"/>
              </a:rPr>
              <a:t>entre </a:t>
            </a:r>
            <a:r>
              <a:rPr lang="fr-FR" b="1" dirty="0">
                <a:solidFill>
                  <a:srgbClr val="E75012"/>
                </a:solidFill>
                <a:latin typeface="Century Gothic" panose="020B0502020202020204" pitchFamily="34" charset="0"/>
              </a:rPr>
              <a:t>tous les acteurs du système alimentaire</a:t>
            </a:r>
            <a:r>
              <a:rPr lang="fr-FR" dirty="0">
                <a:solidFill>
                  <a:srgbClr val="E75012"/>
                </a:solidFill>
                <a:latin typeface="Century Gothic" panose="020B0502020202020204" pitchFamily="34" charset="0"/>
              </a:rPr>
              <a:t> territorial sur </a:t>
            </a:r>
            <a:r>
              <a:rPr lang="fr-FR" b="1" dirty="0">
                <a:solidFill>
                  <a:srgbClr val="E75012"/>
                </a:solidFill>
                <a:latin typeface="Century Gothic" panose="020B0502020202020204" pitchFamily="34" charset="0"/>
              </a:rPr>
              <a:t>tous les sujets </a:t>
            </a:r>
            <a:r>
              <a:rPr lang="fr-FR" dirty="0">
                <a:solidFill>
                  <a:srgbClr val="E75012"/>
                </a:solidFill>
                <a:latin typeface="Century Gothic" panose="020B0502020202020204" pitchFamily="34" charset="0"/>
              </a:rPr>
              <a:t>liés à l’alimentation  </a:t>
            </a:r>
          </a:p>
        </p:txBody>
      </p:sp>
      <p:sp>
        <p:nvSpPr>
          <p:cNvPr id="13" name="ZoneTexte 12"/>
          <p:cNvSpPr txBox="1"/>
          <p:nvPr/>
        </p:nvSpPr>
        <p:spPr>
          <a:xfrm>
            <a:off x="4723411" y="2139702"/>
            <a:ext cx="4414057" cy="369332"/>
          </a:xfrm>
          <a:prstGeom prst="rect">
            <a:avLst/>
          </a:prstGeom>
          <a:solidFill>
            <a:srgbClr val="4BACC6"/>
          </a:solidFill>
        </p:spPr>
        <p:txBody>
          <a:bodyPr wrap="square" rtlCol="0">
            <a:spAutoFit/>
          </a:bodyPr>
          <a:lstStyle/>
          <a:p>
            <a:pPr algn="ctr"/>
            <a:r>
              <a:rPr lang="fr-FR" b="1" dirty="0">
                <a:solidFill>
                  <a:schemeClr val="bg1"/>
                </a:solidFill>
                <a:latin typeface="Century Gothic" panose="020B0502020202020204" pitchFamily="34" charset="0"/>
              </a:rPr>
              <a:t>Démarche systémique</a:t>
            </a:r>
          </a:p>
        </p:txBody>
      </p:sp>
      <p:sp>
        <p:nvSpPr>
          <p:cNvPr id="12" name="ZoneTexte 11"/>
          <p:cNvSpPr txBox="1"/>
          <p:nvPr/>
        </p:nvSpPr>
        <p:spPr>
          <a:xfrm>
            <a:off x="4723411" y="2795339"/>
            <a:ext cx="4414057" cy="1881925"/>
          </a:xfrm>
          <a:prstGeom prst="rect">
            <a:avLst/>
          </a:prstGeom>
          <a:solidFill>
            <a:srgbClr val="4BACC6"/>
          </a:solidFill>
          <a:ln>
            <a:noFill/>
            <a:prstDash val="sysDash"/>
          </a:ln>
        </p:spPr>
        <p:txBody>
          <a:bodyPr wrap="square" rtlCol="0">
            <a:spAutoFit/>
          </a:bodyPr>
          <a:lstStyle/>
          <a:p>
            <a:pPr defTabSz="1218804" eaLnBrk="1" fontAlgn="auto" hangingPunct="1">
              <a:spcBef>
                <a:spcPts val="0"/>
              </a:spcBef>
              <a:spcAft>
                <a:spcPts val="0"/>
              </a:spcAft>
            </a:pPr>
            <a:r>
              <a:rPr lang="fr-FR" b="1" dirty="0">
                <a:solidFill>
                  <a:schemeClr val="bg1"/>
                </a:solidFill>
                <a:latin typeface="Century Gothic" panose="020B0502020202020204" pitchFamily="34" charset="0"/>
              </a:rPr>
              <a:t>2 enjeux</a:t>
            </a:r>
          </a:p>
          <a:p>
            <a:pPr marL="342900" indent="-342900" defTabSz="1218804" eaLnBrk="1" fontAlgn="auto" hangingPunct="1">
              <a:spcBef>
                <a:spcPts val="600"/>
              </a:spcBef>
              <a:spcAft>
                <a:spcPts val="0"/>
              </a:spcAft>
              <a:buFont typeface="Wingdings" panose="05000000000000000000" pitchFamily="2" charset="2"/>
              <a:buChar char="Ø"/>
            </a:pPr>
            <a:r>
              <a:rPr lang="fr-FR" sz="1866" dirty="0">
                <a:solidFill>
                  <a:schemeClr val="bg1"/>
                </a:solidFill>
                <a:latin typeface="Century Gothic" panose="020B0502020202020204" pitchFamily="34" charset="0"/>
              </a:rPr>
              <a:t>Assurer la transition </a:t>
            </a:r>
            <a:r>
              <a:rPr lang="fr-FR" sz="1866" dirty="0" smtClean="0">
                <a:solidFill>
                  <a:schemeClr val="bg1"/>
                </a:solidFill>
                <a:latin typeface="Century Gothic" panose="020B0502020202020204" pitchFamily="34" charset="0"/>
              </a:rPr>
              <a:t>alimentaire avec tous les acteurs</a:t>
            </a:r>
            <a:endParaRPr lang="fr-FR" sz="1866" dirty="0">
              <a:solidFill>
                <a:schemeClr val="bg1"/>
              </a:solidFill>
              <a:latin typeface="Century Gothic" panose="020B0502020202020204" pitchFamily="34" charset="0"/>
            </a:endParaRPr>
          </a:p>
          <a:p>
            <a:pPr marL="342900" indent="-342900" defTabSz="1218804" eaLnBrk="1" fontAlgn="auto" hangingPunct="1">
              <a:spcBef>
                <a:spcPts val="0"/>
              </a:spcBef>
              <a:spcAft>
                <a:spcPts val="0"/>
              </a:spcAft>
              <a:buFont typeface="Wingdings" panose="05000000000000000000" pitchFamily="2" charset="2"/>
              <a:buChar char="Ø"/>
            </a:pPr>
            <a:r>
              <a:rPr lang="fr-FR" sz="1866" dirty="0">
                <a:solidFill>
                  <a:schemeClr val="bg1"/>
                </a:solidFill>
                <a:latin typeface="Century Gothic" panose="020B0502020202020204" pitchFamily="34" charset="0"/>
              </a:rPr>
              <a:t>Relocaliser </a:t>
            </a:r>
            <a:r>
              <a:rPr lang="fr-FR" sz="1866" dirty="0" smtClean="0">
                <a:solidFill>
                  <a:schemeClr val="bg1"/>
                </a:solidFill>
                <a:latin typeface="Century Gothic" panose="020B0502020202020204" pitchFamily="34" charset="0"/>
              </a:rPr>
              <a:t>l’alimentation : la production mais aussi la transformation</a:t>
            </a:r>
            <a:endParaRPr lang="fr-FR" sz="1866" dirty="0">
              <a:solidFill>
                <a:schemeClr val="bg1"/>
              </a:solidFill>
              <a:latin typeface="Century Gothic" panose="020B0502020202020204" pitchFamily="34" charset="0"/>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210295"/>
            <a:ext cx="1080120" cy="1070256"/>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1536455"/>
            <a:ext cx="2982285" cy="3230809"/>
          </a:xfrm>
          <a:prstGeom prst="rect">
            <a:avLst/>
          </a:prstGeom>
        </p:spPr>
      </p:pic>
    </p:spTree>
    <p:extLst>
      <p:ext uri="{BB962C8B-B14F-4D97-AF65-F5344CB8AC3E}">
        <p14:creationId xmlns:p14="http://schemas.microsoft.com/office/powerpoint/2010/main" val="114213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a:spLocks noChangeAspect="1"/>
          </p:cNvSpPr>
          <p:nvPr/>
        </p:nvSpPr>
        <p:spPr>
          <a:xfrm>
            <a:off x="-419334" y="4346961"/>
            <a:ext cx="1469146" cy="1440160"/>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a:spLocks noChangeAspect="1"/>
          </p:cNvSpPr>
          <p:nvPr/>
        </p:nvSpPr>
        <p:spPr>
          <a:xfrm>
            <a:off x="-270200" y="4619168"/>
            <a:ext cx="1003446" cy="983649"/>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a:spLocks noChangeAspect="1"/>
          </p:cNvSpPr>
          <p:nvPr/>
        </p:nvSpPr>
        <p:spPr>
          <a:xfrm>
            <a:off x="-511324" y="4048147"/>
            <a:ext cx="1909015" cy="1871350"/>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a:spLocks noChangeAspect="1"/>
          </p:cNvSpPr>
          <p:nvPr/>
        </p:nvSpPr>
        <p:spPr>
          <a:xfrm>
            <a:off x="-618532" y="3763800"/>
            <a:ext cx="2309909" cy="2264334"/>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a:spLocks noChangeAspect="1"/>
          </p:cNvSpPr>
          <p:nvPr/>
        </p:nvSpPr>
        <p:spPr>
          <a:xfrm>
            <a:off x="-40029" y="4883480"/>
            <a:ext cx="514927" cy="504767"/>
          </a:xfrm>
          <a:prstGeom prst="ellipse">
            <a:avLst/>
          </a:prstGeom>
          <a:solidFill>
            <a:schemeClr val="accent2">
              <a:lumMod val="40000"/>
              <a:lumOff val="60000"/>
            </a:schemeClr>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a:spLocks noChangeAspect="1"/>
          </p:cNvSpPr>
          <p:nvPr/>
        </p:nvSpPr>
        <p:spPr>
          <a:xfrm>
            <a:off x="-746762" y="3452446"/>
            <a:ext cx="2726474" cy="2672680"/>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57574" y="1360178"/>
            <a:ext cx="3748503" cy="363176"/>
          </a:xfrm>
          <a:prstGeom prst="rect">
            <a:avLst/>
          </a:prstGeom>
        </p:spPr>
        <p:txBody>
          <a:bodyPr wrap="square">
            <a:spAutoFit/>
          </a:bodyPr>
          <a:lstStyle/>
          <a:p>
            <a:pPr>
              <a:lnSpc>
                <a:spcPct val="110000"/>
              </a:lnSpc>
            </a:pPr>
            <a:r>
              <a:rPr lang="fr-FR" sz="1600" b="1" cap="all" dirty="0">
                <a:solidFill>
                  <a:schemeClr val="tx2"/>
                </a:solidFill>
                <a:latin typeface="Century Gothic" panose="020B0502020202020204" pitchFamily="34" charset="0"/>
              </a:rPr>
              <a:t>L’OFFRE DE Produits ALIMENTAIRES </a:t>
            </a:r>
          </a:p>
        </p:txBody>
      </p:sp>
      <p:sp>
        <p:nvSpPr>
          <p:cNvPr id="7" name="Rectangle 6"/>
          <p:cNvSpPr/>
          <p:nvPr/>
        </p:nvSpPr>
        <p:spPr>
          <a:xfrm>
            <a:off x="1295105" y="1895252"/>
            <a:ext cx="2766125" cy="1831271"/>
          </a:xfrm>
          <a:prstGeom prst="rect">
            <a:avLst/>
          </a:prstGeom>
        </p:spPr>
        <p:txBody>
          <a:bodyPr wrap="square">
            <a:spAutoFit/>
          </a:bodyPr>
          <a:lstStyle/>
          <a:p>
            <a:pPr marL="285750" lvl="1"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rPr>
              <a:t>Bruts ou transformés (ou semi-transformés)</a:t>
            </a:r>
          </a:p>
          <a:p>
            <a:pPr marL="285750" lvl="1"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rPr>
              <a:t>Toutes filières, produits végétaux</a:t>
            </a:r>
          </a:p>
          <a:p>
            <a:pPr marL="285750" lvl="1"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rPr>
              <a:t>Fabriqués à partir de produits bruts agricoles  locaux … ou non</a:t>
            </a:r>
          </a:p>
        </p:txBody>
      </p:sp>
      <p:sp>
        <p:nvSpPr>
          <p:cNvPr id="20" name="Rectangle 19"/>
          <p:cNvSpPr/>
          <p:nvPr/>
        </p:nvSpPr>
        <p:spPr>
          <a:xfrm>
            <a:off x="4125221" y="2167865"/>
            <a:ext cx="3759147" cy="2808461"/>
          </a:xfrm>
          <a:prstGeom prst="rect">
            <a:avLst/>
          </a:prstGeom>
        </p:spPr>
        <p:txBody>
          <a:bodyPr wrap="square">
            <a:spAutoFit/>
          </a:bodyPr>
          <a:lstStyle/>
          <a:p>
            <a:pPr marL="285750"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rPr>
              <a:t>La </a:t>
            </a:r>
            <a:r>
              <a:rPr lang="fr-FR" sz="1400" b="1" dirty="0">
                <a:solidFill>
                  <a:schemeClr val="accent5"/>
                </a:solidFill>
                <a:latin typeface="Century Gothic" panose="020B0502020202020204" pitchFamily="34" charset="0"/>
              </a:rPr>
              <a:t>restauration collective </a:t>
            </a:r>
            <a:r>
              <a:rPr lang="fr-FR" sz="1400" dirty="0">
                <a:solidFill>
                  <a:schemeClr val="tx1">
                    <a:lumMod val="65000"/>
                    <a:lumOff val="35000"/>
                  </a:schemeClr>
                </a:solidFill>
                <a:latin typeface="Century Gothic" panose="020B0502020202020204" pitchFamily="34" charset="0"/>
              </a:rPr>
              <a:t>: </a:t>
            </a:r>
          </a:p>
          <a:p>
            <a:pPr lvl="1">
              <a:spcBef>
                <a:spcPts val="600"/>
              </a:spcBef>
            </a:pPr>
            <a:r>
              <a:rPr lang="fr-FR" sz="1400" b="1" dirty="0">
                <a:solidFill>
                  <a:schemeClr val="accent5"/>
                </a:solidFill>
                <a:latin typeface="Century Gothic" panose="020B0502020202020204" pitchFamily="34" charset="0"/>
              </a:rPr>
              <a:t>Publique</a:t>
            </a:r>
            <a:r>
              <a:rPr lang="fr-FR" sz="1400" dirty="0">
                <a:solidFill>
                  <a:schemeClr val="tx1">
                    <a:lumMod val="65000"/>
                    <a:lumOff val="35000"/>
                  </a:schemeClr>
                </a:solidFill>
                <a:latin typeface="Century Gothic" panose="020B0502020202020204" pitchFamily="34" charset="0"/>
              </a:rPr>
              <a:t>  </a:t>
            </a:r>
          </a:p>
          <a:p>
            <a:pPr marL="742950" lvl="1" indent="-285750">
              <a:buFont typeface="Wingdings" panose="05000000000000000000" pitchFamily="2" charset="2"/>
              <a:buChar char="ü"/>
            </a:pPr>
            <a:r>
              <a:rPr lang="fr-FR" sz="1400" dirty="0" smtClean="0">
                <a:solidFill>
                  <a:schemeClr val="tx1">
                    <a:lumMod val="65000"/>
                    <a:lumOff val="35000"/>
                  </a:schemeClr>
                </a:solidFill>
                <a:latin typeface="Century Gothic" panose="020B0502020202020204" pitchFamily="34" charset="0"/>
              </a:rPr>
              <a:t>Scolaire </a:t>
            </a:r>
            <a:r>
              <a:rPr lang="fr-FR" sz="1400" dirty="0">
                <a:solidFill>
                  <a:schemeClr val="tx1">
                    <a:lumMod val="65000"/>
                    <a:lumOff val="35000"/>
                  </a:schemeClr>
                </a:solidFill>
                <a:latin typeface="Century Gothic" panose="020B0502020202020204" pitchFamily="34" charset="0"/>
              </a:rPr>
              <a:t>: primaire, collèges, lycées,</a:t>
            </a:r>
          </a:p>
          <a:p>
            <a:pPr marL="742950" lvl="1" indent="-285750">
              <a:buFont typeface="Wingdings" panose="05000000000000000000" pitchFamily="2" charset="2"/>
              <a:buChar char="ü"/>
            </a:pPr>
            <a:r>
              <a:rPr lang="fr-FR" sz="1400" dirty="0" smtClean="0">
                <a:solidFill>
                  <a:schemeClr val="tx1">
                    <a:lumMod val="65000"/>
                    <a:lumOff val="35000"/>
                  </a:schemeClr>
                </a:solidFill>
                <a:latin typeface="Century Gothic" panose="020B0502020202020204" pitchFamily="34" charset="0"/>
              </a:rPr>
              <a:t>Médico-sociale </a:t>
            </a:r>
            <a:r>
              <a:rPr lang="fr-FR" sz="1400" dirty="0">
                <a:solidFill>
                  <a:schemeClr val="tx1">
                    <a:lumMod val="65000"/>
                    <a:lumOff val="35000"/>
                  </a:schemeClr>
                </a:solidFill>
                <a:latin typeface="Century Gothic" panose="020B0502020202020204" pitchFamily="34" charset="0"/>
              </a:rPr>
              <a:t>(hôpitaux, EHPAD…)</a:t>
            </a:r>
          </a:p>
          <a:p>
            <a:pPr lvl="1">
              <a:spcBef>
                <a:spcPts val="600"/>
              </a:spcBef>
            </a:pPr>
            <a:r>
              <a:rPr lang="fr-FR" sz="1400" b="1" dirty="0" smtClean="0">
                <a:solidFill>
                  <a:schemeClr val="accent5"/>
                </a:solidFill>
                <a:latin typeface="Century Gothic" panose="020B0502020202020204" pitchFamily="34" charset="0"/>
              </a:rPr>
              <a:t>Privée</a:t>
            </a:r>
            <a:r>
              <a:rPr lang="fr-FR" sz="1400" dirty="0" smtClean="0">
                <a:solidFill>
                  <a:schemeClr val="tx1">
                    <a:lumMod val="65000"/>
                    <a:lumOff val="35000"/>
                  </a:schemeClr>
                </a:solidFill>
                <a:latin typeface="Century Gothic" panose="020B0502020202020204" pitchFamily="34" charset="0"/>
              </a:rPr>
              <a:t> </a:t>
            </a:r>
            <a:r>
              <a:rPr lang="fr-FR" sz="1400" dirty="0">
                <a:solidFill>
                  <a:schemeClr val="tx1">
                    <a:lumMod val="65000"/>
                    <a:lumOff val="35000"/>
                  </a:schemeClr>
                </a:solidFill>
                <a:latin typeface="Century Gothic" panose="020B0502020202020204" pitchFamily="34" charset="0"/>
              </a:rPr>
              <a:t>: </a:t>
            </a:r>
            <a:r>
              <a:rPr lang="fr-FR" sz="1400" dirty="0" smtClean="0">
                <a:solidFill>
                  <a:schemeClr val="tx1">
                    <a:lumMod val="65000"/>
                    <a:lumOff val="35000"/>
                  </a:schemeClr>
                </a:solidFill>
                <a:latin typeface="Century Gothic" panose="020B0502020202020204" pitchFamily="34" charset="0"/>
              </a:rPr>
              <a:t>Restaurant d’entreprises</a:t>
            </a:r>
            <a:endParaRPr lang="fr-FR" sz="1400" dirty="0">
              <a:solidFill>
                <a:schemeClr val="tx1">
                  <a:lumMod val="65000"/>
                  <a:lumOff val="35000"/>
                </a:schemeClr>
              </a:solidFill>
              <a:latin typeface="Century Gothic" panose="020B0502020202020204" pitchFamily="34" charset="0"/>
            </a:endParaRPr>
          </a:p>
          <a:p>
            <a:pPr marL="266700" lvl="1" indent="-266700">
              <a:spcBef>
                <a:spcPts val="6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rPr>
              <a:t>La </a:t>
            </a:r>
            <a:r>
              <a:rPr lang="fr-FR" sz="1400" b="1" dirty="0">
                <a:solidFill>
                  <a:schemeClr val="accent5"/>
                </a:solidFill>
                <a:latin typeface="Century Gothic" panose="020B0502020202020204" pitchFamily="34" charset="0"/>
              </a:rPr>
              <a:t>restauration commerciale </a:t>
            </a:r>
            <a:r>
              <a:rPr lang="fr-FR" sz="1400" dirty="0">
                <a:solidFill>
                  <a:schemeClr val="tx1">
                    <a:lumMod val="65000"/>
                    <a:lumOff val="35000"/>
                  </a:schemeClr>
                </a:solidFill>
                <a:latin typeface="Century Gothic" panose="020B0502020202020204" pitchFamily="34" charset="0"/>
              </a:rPr>
              <a:t>(hôtels, restaurants…)</a:t>
            </a:r>
          </a:p>
          <a:p>
            <a:pPr marL="285750"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rPr>
              <a:t>Les </a:t>
            </a:r>
            <a:r>
              <a:rPr lang="fr-FR" sz="1400" b="1" dirty="0">
                <a:solidFill>
                  <a:schemeClr val="accent5"/>
                </a:solidFill>
                <a:latin typeface="Century Gothic" panose="020B0502020202020204" pitchFamily="34" charset="0"/>
              </a:rPr>
              <a:t>GMS </a:t>
            </a:r>
            <a:r>
              <a:rPr lang="fr-FR" sz="1400" dirty="0">
                <a:solidFill>
                  <a:schemeClr val="tx1">
                    <a:lumMod val="65000"/>
                    <a:lumOff val="35000"/>
                  </a:schemeClr>
                </a:solidFill>
                <a:latin typeface="Century Gothic" panose="020B0502020202020204" pitchFamily="34" charset="0"/>
              </a:rPr>
              <a:t>(locales) et autre circuits de distribution, magasins de proximité …</a:t>
            </a:r>
          </a:p>
        </p:txBody>
      </p:sp>
      <p:sp>
        <p:nvSpPr>
          <p:cNvPr id="22" name="Rectangle 21"/>
          <p:cNvSpPr/>
          <p:nvPr/>
        </p:nvSpPr>
        <p:spPr>
          <a:xfrm>
            <a:off x="4089278" y="1366821"/>
            <a:ext cx="3481087" cy="611065"/>
          </a:xfrm>
          <a:prstGeom prst="rect">
            <a:avLst/>
          </a:prstGeom>
        </p:spPr>
        <p:txBody>
          <a:bodyPr wrap="square">
            <a:spAutoFit/>
          </a:bodyPr>
          <a:lstStyle/>
          <a:p>
            <a:pPr>
              <a:lnSpc>
                <a:spcPct val="110000"/>
              </a:lnSpc>
            </a:pPr>
            <a:r>
              <a:rPr lang="fr-FR" sz="1600" b="1" cap="all" dirty="0">
                <a:solidFill>
                  <a:schemeClr val="accent5"/>
                </a:solidFill>
                <a:latin typeface="Century Gothic" panose="020B0502020202020204" pitchFamily="34" charset="0"/>
              </a:rPr>
              <a:t>LA DEMANDE DES  marchés locaux </a:t>
            </a:r>
          </a:p>
        </p:txBody>
      </p:sp>
      <p:sp>
        <p:nvSpPr>
          <p:cNvPr id="13" name="Titre 6"/>
          <p:cNvSpPr txBox="1">
            <a:spLocks/>
          </p:cNvSpPr>
          <p:nvPr/>
        </p:nvSpPr>
        <p:spPr>
          <a:xfrm>
            <a:off x="243136" y="222411"/>
            <a:ext cx="8900864" cy="701731"/>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dirty="0"/>
              <a:t>Quelles opportunités pour les entreprises de transformation alimentaires ? </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850" y="1918613"/>
            <a:ext cx="964768" cy="1533833"/>
          </a:xfrm>
          <a:prstGeom prst="rect">
            <a:avLst/>
          </a:prstGeom>
        </p:spPr>
      </p:pic>
      <p:sp>
        <p:nvSpPr>
          <p:cNvPr id="2" name="ZoneTexte 1"/>
          <p:cNvSpPr txBox="1"/>
          <p:nvPr/>
        </p:nvSpPr>
        <p:spPr>
          <a:xfrm>
            <a:off x="1179803" y="737481"/>
            <a:ext cx="5563979" cy="646331"/>
          </a:xfrm>
          <a:prstGeom prst="rect">
            <a:avLst/>
          </a:prstGeom>
          <a:noFill/>
        </p:spPr>
        <p:txBody>
          <a:bodyPr wrap="square" rtlCol="0">
            <a:spAutoFit/>
          </a:bodyPr>
          <a:lstStyle/>
          <a:p>
            <a:pPr algn="ctr"/>
            <a:r>
              <a:rPr lang="fr-FR" b="1" dirty="0">
                <a:solidFill>
                  <a:srgbClr val="E75012"/>
                </a:solidFill>
                <a:latin typeface="Century Gothic" panose="020B0502020202020204" pitchFamily="34" charset="0"/>
                <a:cs typeface="Calibri Light" panose="020F0302020204030204" pitchFamily="34" charset="0"/>
              </a:rPr>
              <a:t>ECONOMIE ALIMENTAIRE </a:t>
            </a:r>
          </a:p>
          <a:p>
            <a:pPr algn="ctr"/>
            <a:r>
              <a:rPr lang="fr-FR" b="1" dirty="0">
                <a:solidFill>
                  <a:srgbClr val="E75012"/>
                </a:solidFill>
                <a:latin typeface="Century Gothic" panose="020B0502020202020204" pitchFamily="34" charset="0"/>
                <a:cs typeface="Calibri Light" panose="020F0302020204030204" pitchFamily="34" charset="0"/>
              </a:rPr>
              <a:t>Rapprocher l’offre et comprendre la demande </a:t>
            </a:r>
          </a:p>
        </p:txBody>
      </p:sp>
      <p:sp>
        <p:nvSpPr>
          <p:cNvPr id="4" name="Triangle isocèle 3"/>
          <p:cNvSpPr/>
          <p:nvPr/>
        </p:nvSpPr>
        <p:spPr>
          <a:xfrm rot="10800000">
            <a:off x="7956376" y="322298"/>
            <a:ext cx="360040" cy="240399"/>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832" y="609745"/>
            <a:ext cx="1803128" cy="1953388"/>
          </a:xfrm>
          <a:prstGeom prst="rect">
            <a:avLst/>
          </a:prstGeom>
        </p:spPr>
      </p:pic>
      <p:grpSp>
        <p:nvGrpSpPr>
          <p:cNvPr id="5" name="Groupe 4"/>
          <p:cNvGrpSpPr/>
          <p:nvPr/>
        </p:nvGrpSpPr>
        <p:grpSpPr>
          <a:xfrm>
            <a:off x="185102" y="3883720"/>
            <a:ext cx="3933632" cy="1323439"/>
            <a:chOff x="482715" y="3898421"/>
            <a:chExt cx="3703387" cy="1323439"/>
          </a:xfrm>
        </p:grpSpPr>
        <p:sp>
          <p:nvSpPr>
            <p:cNvPr id="17" name="Rectangle 16"/>
            <p:cNvSpPr/>
            <p:nvPr/>
          </p:nvSpPr>
          <p:spPr>
            <a:xfrm>
              <a:off x="893527" y="3898421"/>
              <a:ext cx="3292575" cy="1323439"/>
            </a:xfrm>
            <a:prstGeom prst="rect">
              <a:avLst/>
            </a:prstGeom>
          </p:spPr>
          <p:txBody>
            <a:bodyPr wrap="square">
              <a:spAutoFit/>
            </a:bodyPr>
            <a:lstStyle/>
            <a:p>
              <a:pPr marL="180975" lvl="1" indent="-180975">
                <a:spcBef>
                  <a:spcPts val="600"/>
                </a:spcBef>
                <a:buFont typeface="Wingdings" panose="05000000000000000000" pitchFamily="2" charset="2"/>
                <a:buChar char="Ø"/>
              </a:pPr>
              <a:r>
                <a:rPr lang="fr-FR" sz="1400" b="1" dirty="0">
                  <a:solidFill>
                    <a:srgbClr val="E75012"/>
                  </a:solidFill>
                  <a:latin typeface="Century Gothic" panose="020B0502020202020204" pitchFamily="34" charset="0"/>
                </a:rPr>
                <a:t>Périmètre géographique variable : </a:t>
              </a:r>
            </a:p>
            <a:p>
              <a:pPr marL="449263" lvl="2" indent="-268288">
                <a:spcBef>
                  <a:spcPts val="600"/>
                </a:spcBef>
                <a:buFont typeface="Wingdings" panose="05000000000000000000" pitchFamily="2" charset="2"/>
                <a:buChar char="ü"/>
              </a:pPr>
              <a:r>
                <a:rPr lang="fr-FR" sz="1400" b="1" dirty="0">
                  <a:solidFill>
                    <a:srgbClr val="E75012"/>
                  </a:solidFill>
                  <a:latin typeface="Century Gothic" panose="020B0502020202020204" pitchFamily="34" charset="0"/>
                </a:rPr>
                <a:t>Le bassin de consommation</a:t>
              </a:r>
            </a:p>
            <a:p>
              <a:pPr marL="449263" lvl="2" indent="-268288">
                <a:spcBef>
                  <a:spcPts val="600"/>
                </a:spcBef>
                <a:buFont typeface="Wingdings" panose="05000000000000000000" pitchFamily="2" charset="2"/>
                <a:buChar char="ü"/>
              </a:pPr>
              <a:r>
                <a:rPr lang="fr-FR" sz="1400" b="1" dirty="0">
                  <a:solidFill>
                    <a:srgbClr val="E75012"/>
                  </a:solidFill>
                  <a:latin typeface="Century Gothic" panose="020B0502020202020204" pitchFamily="34" charset="0"/>
                </a:rPr>
                <a:t>PAT, « inter-PAT », département, région…</a:t>
              </a:r>
            </a:p>
          </p:txBody>
        </p:sp>
        <p:pic>
          <p:nvPicPr>
            <p:cNvPr id="16" name="Image 15"/>
            <p:cNvPicPr>
              <a:picLocks noChangeAspect="1"/>
            </p:cNvPicPr>
            <p:nvPr/>
          </p:nvPicPr>
          <p:blipFill rotWithShape="1">
            <a:blip r:embed="rId5"/>
            <a:srcRect l="11098" t="9547" r="5267" b="18766"/>
            <a:stretch/>
          </p:blipFill>
          <p:spPr>
            <a:xfrm>
              <a:off x="482715" y="3949182"/>
              <a:ext cx="344278" cy="295095"/>
            </a:xfrm>
            <a:prstGeom prst="rect">
              <a:avLst/>
            </a:prstGeom>
          </p:spPr>
        </p:pic>
      </p:grpSp>
    </p:spTree>
    <p:extLst>
      <p:ext uri="{BB962C8B-B14F-4D97-AF65-F5344CB8AC3E}">
        <p14:creationId xmlns:p14="http://schemas.microsoft.com/office/powerpoint/2010/main" val="909979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4703718" y="3241530"/>
            <a:ext cx="4104456" cy="1561964"/>
          </a:xfrm>
          <a:prstGeom prst="rect">
            <a:avLst/>
          </a:prstGeom>
        </p:spPr>
      </p:pic>
      <p:pic>
        <p:nvPicPr>
          <p:cNvPr id="13" name="Image 12"/>
          <p:cNvPicPr>
            <a:picLocks noChangeAspect="1"/>
          </p:cNvPicPr>
          <p:nvPr/>
        </p:nvPicPr>
        <p:blipFill rotWithShape="1">
          <a:blip r:embed="rId3"/>
          <a:srcRect t="3003"/>
          <a:stretch/>
        </p:blipFill>
        <p:spPr>
          <a:xfrm>
            <a:off x="3995827" y="1219309"/>
            <a:ext cx="4932994" cy="1933138"/>
          </a:xfrm>
          <a:prstGeom prst="rect">
            <a:avLst/>
          </a:prstGeom>
        </p:spPr>
      </p:pic>
      <p:sp>
        <p:nvSpPr>
          <p:cNvPr id="7" name="Rectangle 6"/>
          <p:cNvSpPr/>
          <p:nvPr/>
        </p:nvSpPr>
        <p:spPr>
          <a:xfrm>
            <a:off x="239259" y="3400655"/>
            <a:ext cx="4153749" cy="854080"/>
          </a:xfrm>
          <a:prstGeom prst="rect">
            <a:avLst/>
          </a:prstGeom>
        </p:spPr>
        <p:txBody>
          <a:bodyPr wrap="square">
            <a:spAutoFit/>
          </a:bodyPr>
          <a:lstStyle/>
          <a:p>
            <a:pPr marL="285750" indent="-285750">
              <a:spcBef>
                <a:spcPts val="900"/>
              </a:spcBef>
              <a:buFont typeface="Arial" panose="020B0604020202020204" pitchFamily="34" charset="0"/>
              <a:buChar char="•"/>
            </a:pPr>
            <a:r>
              <a:rPr lang="fr-FR" sz="1400" dirty="0">
                <a:solidFill>
                  <a:schemeClr val="tx1">
                    <a:lumMod val="65000"/>
                    <a:lumOff val="35000"/>
                  </a:schemeClr>
                </a:solidFill>
              </a:rPr>
              <a:t>L’acte d’achat de « local »</a:t>
            </a:r>
          </a:p>
          <a:p>
            <a:pPr marL="538163" indent="-285750">
              <a:spcBef>
                <a:spcPts val="900"/>
              </a:spcBef>
              <a:buFont typeface="Wingdings" panose="05000000000000000000" pitchFamily="2" charset="2"/>
              <a:buChar char="ü"/>
            </a:pPr>
            <a:r>
              <a:rPr lang="fr-FR" sz="1400" b="1" dirty="0">
                <a:solidFill>
                  <a:schemeClr val="accent5"/>
                </a:solidFill>
              </a:rPr>
              <a:t>Un acte d’engagement </a:t>
            </a:r>
            <a:r>
              <a:rPr lang="fr-FR" sz="1400" dirty="0">
                <a:solidFill>
                  <a:schemeClr val="tx1">
                    <a:lumMod val="65000"/>
                    <a:lumOff val="35000"/>
                  </a:schemeClr>
                </a:solidFill>
              </a:rPr>
              <a:t>et pour se rassurer sur la </a:t>
            </a:r>
            <a:r>
              <a:rPr lang="fr-FR" sz="1400" b="1" dirty="0">
                <a:solidFill>
                  <a:schemeClr val="accent5"/>
                </a:solidFill>
              </a:rPr>
              <a:t>qualité </a:t>
            </a:r>
            <a:r>
              <a:rPr lang="fr-FR" sz="1400" dirty="0">
                <a:solidFill>
                  <a:schemeClr val="tx1">
                    <a:lumMod val="65000"/>
                    <a:lumOff val="35000"/>
                  </a:schemeClr>
                </a:solidFill>
              </a:rPr>
              <a:t>et la </a:t>
            </a:r>
            <a:r>
              <a:rPr lang="fr-FR" sz="1400" b="1" dirty="0">
                <a:solidFill>
                  <a:schemeClr val="accent5"/>
                </a:solidFill>
              </a:rPr>
              <a:t>provenance</a:t>
            </a:r>
          </a:p>
        </p:txBody>
      </p:sp>
      <p:sp>
        <p:nvSpPr>
          <p:cNvPr id="8" name="Rectangle 7"/>
          <p:cNvSpPr/>
          <p:nvPr/>
        </p:nvSpPr>
        <p:spPr>
          <a:xfrm>
            <a:off x="202993" y="4803998"/>
            <a:ext cx="8185431" cy="261610"/>
          </a:xfrm>
          <a:prstGeom prst="rect">
            <a:avLst/>
          </a:prstGeom>
        </p:spPr>
        <p:txBody>
          <a:bodyPr wrap="square">
            <a:spAutoFit/>
          </a:bodyPr>
          <a:lstStyle/>
          <a:p>
            <a:r>
              <a:rPr lang="fr-FR" sz="1100" i="1" dirty="0">
                <a:solidFill>
                  <a:schemeClr val="tx1">
                    <a:lumMod val="65000"/>
                    <a:lumOff val="35000"/>
                  </a:schemeClr>
                </a:solidFill>
              </a:rPr>
              <a:t>Source : Etude IRI, 2022, QUEL POTENTIEL POUR L’OFFRE LOCALE SUR LES PGC FLS </a:t>
            </a:r>
            <a:endParaRPr lang="fr-FR" sz="1100" i="1" dirty="0"/>
          </a:p>
        </p:txBody>
      </p:sp>
      <p:sp>
        <p:nvSpPr>
          <p:cNvPr id="12" name="Titre 6"/>
          <p:cNvSpPr txBox="1">
            <a:spLocks/>
          </p:cNvSpPr>
          <p:nvPr/>
        </p:nvSpPr>
        <p:spPr>
          <a:xfrm>
            <a:off x="235723" y="184334"/>
            <a:ext cx="8426319" cy="371192"/>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dirty="0" smtClean="0">
                <a:solidFill>
                  <a:schemeClr val="accent1"/>
                </a:solidFill>
              </a:rPr>
              <a:t>Focus : La </a:t>
            </a:r>
            <a:r>
              <a:rPr lang="fr-FR" dirty="0">
                <a:solidFill>
                  <a:schemeClr val="accent1"/>
                </a:solidFill>
              </a:rPr>
              <a:t>demande consommateur </a:t>
            </a:r>
          </a:p>
        </p:txBody>
      </p:sp>
      <p:sp>
        <p:nvSpPr>
          <p:cNvPr id="15" name="Rectangle 14"/>
          <p:cNvSpPr/>
          <p:nvPr/>
        </p:nvSpPr>
        <p:spPr>
          <a:xfrm>
            <a:off x="240548" y="1529898"/>
            <a:ext cx="3556796" cy="1069524"/>
          </a:xfrm>
          <a:prstGeom prst="rect">
            <a:avLst/>
          </a:prstGeom>
        </p:spPr>
        <p:txBody>
          <a:bodyPr wrap="square">
            <a:spAutoFit/>
          </a:bodyPr>
          <a:lstStyle/>
          <a:p>
            <a:pPr marL="285750" indent="-285750">
              <a:spcBef>
                <a:spcPts val="900"/>
              </a:spcBef>
              <a:buFont typeface="Arial" panose="020B0604020202020204" pitchFamily="34" charset="0"/>
              <a:buChar char="•"/>
            </a:pPr>
            <a:r>
              <a:rPr lang="fr-FR" sz="1400" dirty="0">
                <a:solidFill>
                  <a:schemeClr val="tx1">
                    <a:lumMod val="65000"/>
                    <a:lumOff val="35000"/>
                  </a:schemeClr>
                </a:solidFill>
              </a:rPr>
              <a:t>Quel potentiel commercial ?</a:t>
            </a:r>
          </a:p>
          <a:p>
            <a:pPr marL="446088" indent="-285750">
              <a:spcBef>
                <a:spcPts val="900"/>
              </a:spcBef>
              <a:buFont typeface="Wingdings" panose="05000000000000000000" pitchFamily="2" charset="2"/>
              <a:buChar char="ü"/>
            </a:pPr>
            <a:r>
              <a:rPr lang="fr-FR" sz="1400" b="1" dirty="0">
                <a:solidFill>
                  <a:schemeClr val="accent5"/>
                </a:solidFill>
              </a:rPr>
              <a:t>1/2 français voudrait avoir un choix plus fourni de produits locaux </a:t>
            </a:r>
            <a:r>
              <a:rPr lang="fr-FR" sz="1400" dirty="0">
                <a:solidFill>
                  <a:schemeClr val="tx1">
                    <a:lumMod val="65000"/>
                    <a:lumOff val="35000"/>
                  </a:schemeClr>
                </a:solidFill>
              </a:rPr>
              <a:t>– une attente qui progresse encore </a:t>
            </a:r>
          </a:p>
        </p:txBody>
      </p:sp>
      <p:sp>
        <p:nvSpPr>
          <p:cNvPr id="17" name="Rectangle 16"/>
          <p:cNvSpPr/>
          <p:nvPr/>
        </p:nvSpPr>
        <p:spPr>
          <a:xfrm>
            <a:off x="235723" y="609153"/>
            <a:ext cx="6601255" cy="701731"/>
          </a:xfrm>
          <a:prstGeom prst="rect">
            <a:avLst/>
          </a:prstGeom>
        </p:spPr>
        <p:txBody>
          <a:bodyPr wrap="square">
            <a:spAutoFit/>
          </a:bodyPr>
          <a:lstStyle/>
          <a:p>
            <a:pPr>
              <a:lnSpc>
                <a:spcPct val="110000"/>
              </a:lnSpc>
            </a:pPr>
            <a:r>
              <a:rPr lang="fr-FR" b="1" dirty="0" smtClean="0">
                <a:solidFill>
                  <a:srgbClr val="E75012"/>
                </a:solidFill>
                <a:latin typeface="Century Gothic" panose="020B0502020202020204" pitchFamily="34" charset="0"/>
              </a:rPr>
              <a:t>…Le </a:t>
            </a:r>
            <a:r>
              <a:rPr lang="fr-FR" b="1" dirty="0">
                <a:solidFill>
                  <a:srgbClr val="E75012"/>
                </a:solidFill>
                <a:latin typeface="Century Gothic" panose="020B0502020202020204" pitchFamily="34" charset="0"/>
              </a:rPr>
              <a:t>« local </a:t>
            </a:r>
            <a:r>
              <a:rPr lang="fr-FR" b="1" dirty="0" smtClean="0">
                <a:solidFill>
                  <a:srgbClr val="E75012"/>
                </a:solidFill>
                <a:latin typeface="Century Gothic" panose="020B0502020202020204" pitchFamily="34" charset="0"/>
              </a:rPr>
              <a:t>» : un acte d’engagement                                             et une </a:t>
            </a:r>
            <a:r>
              <a:rPr lang="fr-FR" b="1" dirty="0">
                <a:solidFill>
                  <a:srgbClr val="E75012"/>
                </a:solidFill>
                <a:latin typeface="Century Gothic" panose="020B0502020202020204" pitchFamily="34" charset="0"/>
              </a:rPr>
              <a:t>attente </a:t>
            </a:r>
            <a:r>
              <a:rPr lang="fr-FR" b="1" dirty="0" smtClean="0">
                <a:solidFill>
                  <a:srgbClr val="E75012"/>
                </a:solidFill>
                <a:latin typeface="Century Gothic" panose="020B0502020202020204" pitchFamily="34" charset="0"/>
              </a:rPr>
              <a:t>forte qui </a:t>
            </a:r>
            <a:r>
              <a:rPr lang="fr-FR" b="1" dirty="0">
                <a:solidFill>
                  <a:srgbClr val="E75012"/>
                </a:solidFill>
                <a:latin typeface="Century Gothic" panose="020B0502020202020204" pitchFamily="34" charset="0"/>
              </a:rPr>
              <a:t>se renforce</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0"/>
            <a:ext cx="1835696" cy="917848"/>
          </a:xfrm>
          <a:prstGeom prst="rect">
            <a:avLst/>
          </a:prstGeom>
        </p:spPr>
      </p:pic>
      <p:pic>
        <p:nvPicPr>
          <p:cNvPr id="6" name="Image 5"/>
          <p:cNvPicPr>
            <a:picLocks noChangeAspect="1"/>
          </p:cNvPicPr>
          <p:nvPr/>
        </p:nvPicPr>
        <p:blipFill>
          <a:blip r:embed="rId5">
            <a:duotone>
              <a:schemeClr val="accent5">
                <a:shade val="45000"/>
                <a:satMod val="135000"/>
              </a:schemeClr>
              <a:prstClr val="white"/>
            </a:duotone>
          </a:blip>
          <a:stretch>
            <a:fillRect/>
          </a:stretch>
        </p:blipFill>
        <p:spPr>
          <a:xfrm>
            <a:off x="6489762" y="142906"/>
            <a:ext cx="818542" cy="654628"/>
          </a:xfrm>
          <a:prstGeom prst="rect">
            <a:avLst/>
          </a:prstGeom>
        </p:spPr>
      </p:pic>
      <p:sp>
        <p:nvSpPr>
          <p:cNvPr id="9" name="Rectangle 8"/>
          <p:cNvSpPr/>
          <p:nvPr/>
        </p:nvSpPr>
        <p:spPr>
          <a:xfrm>
            <a:off x="0" y="0"/>
            <a:ext cx="9144000" cy="51435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1698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326074" y="1664820"/>
            <a:ext cx="4896544" cy="643446"/>
          </a:xfrm>
          <a:prstGeom prst="rect">
            <a:avLst/>
          </a:prstGeom>
        </p:spPr>
        <p:txBody>
          <a:bodyPr wrap="square">
            <a:spAutoFit/>
          </a:bodyPr>
          <a:lstStyle/>
          <a:p>
            <a:pPr>
              <a:lnSpc>
                <a:spcPct val="110000"/>
              </a:lnSpc>
            </a:pPr>
            <a:r>
              <a:rPr lang="fr-FR" sz="1700" b="1" cap="all" dirty="0">
                <a:solidFill>
                  <a:srgbClr val="0070C0"/>
                </a:solidFill>
                <a:latin typeface="Century Gothic" panose="020B0502020202020204" pitchFamily="34" charset="0"/>
              </a:rPr>
              <a:t>innovation produits/services</a:t>
            </a:r>
          </a:p>
          <a:p>
            <a:pPr>
              <a:lnSpc>
                <a:spcPct val="110000"/>
              </a:lnSpc>
            </a:pPr>
            <a:endParaRPr lang="fr-FR" sz="1700" b="1" cap="all" dirty="0">
              <a:solidFill>
                <a:srgbClr val="0070C0"/>
              </a:solidFill>
              <a:latin typeface="Century Gothic" panose="020B0502020202020204" pitchFamily="34" charset="0"/>
            </a:endParaRPr>
          </a:p>
        </p:txBody>
      </p:sp>
      <p:sp>
        <p:nvSpPr>
          <p:cNvPr id="24" name="Rectangle 23"/>
          <p:cNvSpPr/>
          <p:nvPr/>
        </p:nvSpPr>
        <p:spPr>
          <a:xfrm>
            <a:off x="2326074" y="2111182"/>
            <a:ext cx="4599797" cy="600164"/>
          </a:xfrm>
          <a:prstGeom prst="rect">
            <a:avLst/>
          </a:prstGeom>
        </p:spPr>
        <p:txBody>
          <a:bodyPr wrap="square">
            <a:spAutoFit/>
          </a:bodyPr>
          <a:lstStyle/>
          <a:p>
            <a:pPr marL="285750" lvl="1" indent="-285750">
              <a:spcBef>
                <a:spcPts val="900"/>
              </a:spcBef>
              <a:buFont typeface="Wingdings" panose="05000000000000000000" pitchFamily="2" charset="2"/>
              <a:buChar char="Ø"/>
            </a:pPr>
            <a:r>
              <a:rPr lang="fr-FR" sz="1400" b="1" dirty="0">
                <a:solidFill>
                  <a:srgbClr val="0070C0"/>
                </a:solidFill>
                <a:latin typeface="Century Gothic" panose="020B0502020202020204" pitchFamily="34" charset="0"/>
              </a:rPr>
              <a:t>Ingénierie de la demande :</a:t>
            </a:r>
          </a:p>
          <a:p>
            <a:pPr marL="0" lvl="1">
              <a:spcBef>
                <a:spcPts val="600"/>
              </a:spcBef>
              <a:tabLst>
                <a:tab pos="266700" algn="l"/>
              </a:tabLst>
            </a:pPr>
            <a:r>
              <a:rPr lang="fr-FR" sz="1400" dirty="0">
                <a:solidFill>
                  <a:schemeClr val="tx1">
                    <a:lumMod val="65000"/>
                    <a:lumOff val="35000"/>
                  </a:schemeClr>
                </a:solidFill>
                <a:latin typeface="Century Gothic" panose="020B0502020202020204" pitchFamily="34" charset="0"/>
              </a:rPr>
              <a:t>	Collectivités &gt; restauration collective </a:t>
            </a:r>
          </a:p>
        </p:txBody>
      </p:sp>
      <p:sp>
        <p:nvSpPr>
          <p:cNvPr id="13" name="Titre 6"/>
          <p:cNvSpPr txBox="1">
            <a:spLocks/>
          </p:cNvSpPr>
          <p:nvPr/>
        </p:nvSpPr>
        <p:spPr>
          <a:xfrm>
            <a:off x="296526" y="262769"/>
            <a:ext cx="8426319" cy="701731"/>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dirty="0"/>
              <a:t>Quelles opportunités pour les entreprises de transformation alimentaires ? </a:t>
            </a:r>
          </a:p>
        </p:txBody>
      </p:sp>
      <p:sp>
        <p:nvSpPr>
          <p:cNvPr id="25" name="ZoneTexte 24"/>
          <p:cNvSpPr txBox="1"/>
          <p:nvPr/>
        </p:nvSpPr>
        <p:spPr>
          <a:xfrm>
            <a:off x="1115616" y="774965"/>
            <a:ext cx="6336704" cy="646331"/>
          </a:xfrm>
          <a:prstGeom prst="rect">
            <a:avLst/>
          </a:prstGeom>
          <a:noFill/>
        </p:spPr>
        <p:txBody>
          <a:bodyPr wrap="square" rtlCol="0">
            <a:spAutoFit/>
          </a:bodyPr>
          <a:lstStyle/>
          <a:p>
            <a:pPr algn="ctr"/>
            <a:r>
              <a:rPr lang="fr-FR" b="1" dirty="0">
                <a:solidFill>
                  <a:srgbClr val="E75012"/>
                </a:solidFill>
                <a:latin typeface="Century Gothic" panose="020B0502020202020204" pitchFamily="34" charset="0"/>
                <a:cs typeface="Calibri Light" panose="020F0302020204030204" pitchFamily="34" charset="0"/>
              </a:rPr>
              <a:t>ECONOMIE ALIMENTAIRE </a:t>
            </a:r>
          </a:p>
          <a:p>
            <a:pPr algn="ctr"/>
            <a:r>
              <a:rPr lang="fr-FR" b="1" dirty="0">
                <a:solidFill>
                  <a:srgbClr val="E75012"/>
                </a:solidFill>
                <a:latin typeface="Century Gothic" panose="020B0502020202020204" pitchFamily="34" charset="0"/>
                <a:cs typeface="Calibri Light" panose="020F0302020204030204" pitchFamily="34" charset="0"/>
              </a:rPr>
              <a:t>Développer votre offre pour la restauration collective</a:t>
            </a:r>
          </a:p>
        </p:txBody>
      </p:sp>
      <p:graphicFrame>
        <p:nvGraphicFramePr>
          <p:cNvPr id="5" name="Diagramme 4"/>
          <p:cNvGraphicFramePr/>
          <p:nvPr>
            <p:extLst>
              <p:ext uri="{D42A27DB-BD31-4B8C-83A1-F6EECF244321}">
                <p14:modId xmlns:p14="http://schemas.microsoft.com/office/powerpoint/2010/main" val="3102672325"/>
              </p:ext>
            </p:extLst>
          </p:nvPr>
        </p:nvGraphicFramePr>
        <p:xfrm>
          <a:off x="1369784" y="2711346"/>
          <a:ext cx="6279801" cy="207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2208" y="630773"/>
            <a:ext cx="974912" cy="1056153"/>
          </a:xfrm>
          <a:prstGeom prst="rect">
            <a:avLst/>
          </a:prstGeom>
        </p:spPr>
      </p:pic>
      <p:sp>
        <p:nvSpPr>
          <p:cNvPr id="18" name="Triangle isocèle 17"/>
          <p:cNvSpPr/>
          <p:nvPr/>
        </p:nvSpPr>
        <p:spPr>
          <a:xfrm rot="10800000">
            <a:off x="8049645" y="284822"/>
            <a:ext cx="360040" cy="240399"/>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2061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5536" y="1762173"/>
            <a:ext cx="4915901" cy="371192"/>
          </a:xfrm>
          <a:prstGeom prst="rect">
            <a:avLst/>
          </a:prstGeom>
        </p:spPr>
        <p:txBody>
          <a:bodyPr wrap="square">
            <a:spAutoFit/>
          </a:bodyPr>
          <a:lstStyle/>
          <a:p>
            <a:pPr>
              <a:lnSpc>
                <a:spcPct val="110000"/>
              </a:lnSpc>
            </a:pPr>
            <a:r>
              <a:rPr lang="fr-FR" b="1" cap="all" dirty="0">
                <a:solidFill>
                  <a:schemeClr val="accent1"/>
                </a:solidFill>
                <a:latin typeface="Century Gothic" panose="020B0502020202020204" pitchFamily="34" charset="0"/>
              </a:rPr>
              <a:t>services AUX ACTEURS DU PAT</a:t>
            </a:r>
          </a:p>
        </p:txBody>
      </p:sp>
      <p:sp>
        <p:nvSpPr>
          <p:cNvPr id="21" name="Rectangle 20"/>
          <p:cNvSpPr/>
          <p:nvPr/>
        </p:nvSpPr>
        <p:spPr>
          <a:xfrm>
            <a:off x="385322" y="2488729"/>
            <a:ext cx="8364847" cy="2031325"/>
          </a:xfrm>
          <a:prstGeom prst="rect">
            <a:avLst/>
          </a:prstGeom>
        </p:spPr>
        <p:txBody>
          <a:bodyPr wrap="square">
            <a:spAutoFit/>
          </a:bodyPr>
          <a:lstStyle/>
          <a:p>
            <a:pPr marL="285750" lvl="1" indent="-285750">
              <a:spcBef>
                <a:spcPts val="900"/>
              </a:spcBef>
              <a:buFont typeface="Wingdings" panose="05000000000000000000" pitchFamily="2" charset="2"/>
              <a:buChar char="Ø"/>
            </a:pPr>
            <a:r>
              <a:rPr lang="fr-FR" sz="1600" b="1" dirty="0">
                <a:solidFill>
                  <a:schemeClr val="accent1"/>
                </a:solidFill>
                <a:latin typeface="Century Gothic" panose="020B0502020202020204" pitchFamily="34" charset="0"/>
              </a:rPr>
              <a:t>Prestations de transformation </a:t>
            </a:r>
            <a:r>
              <a:rPr lang="fr-FR" sz="1600" dirty="0">
                <a:solidFill>
                  <a:schemeClr val="tx1">
                    <a:lumMod val="65000"/>
                    <a:lumOff val="35000"/>
                  </a:schemeClr>
                </a:solidFill>
                <a:latin typeface="Century Gothic" panose="020B0502020202020204" pitchFamily="34" charset="0"/>
              </a:rPr>
              <a:t>: Tri, lavage, découpe, surgélation, traitement thermique, travail à façon, conditionnement …</a:t>
            </a:r>
          </a:p>
          <a:p>
            <a:pPr marL="285750" lvl="1" indent="-285750">
              <a:spcBef>
                <a:spcPts val="900"/>
              </a:spcBef>
              <a:buFont typeface="Wingdings" panose="05000000000000000000" pitchFamily="2" charset="2"/>
              <a:buChar char="Ø"/>
            </a:pPr>
            <a:r>
              <a:rPr lang="fr-FR" sz="1600" b="1" dirty="0">
                <a:solidFill>
                  <a:schemeClr val="accent1"/>
                </a:solidFill>
                <a:latin typeface="Century Gothic" panose="020B0502020202020204" pitchFamily="34" charset="0"/>
              </a:rPr>
              <a:t>Stockage</a:t>
            </a:r>
            <a:r>
              <a:rPr lang="fr-FR" sz="1600" dirty="0">
                <a:solidFill>
                  <a:schemeClr val="tx1">
                    <a:lumMod val="65000"/>
                    <a:lumOff val="35000"/>
                  </a:schemeClr>
                </a:solidFill>
                <a:latin typeface="Century Gothic" panose="020B0502020202020204" pitchFamily="34" charset="0"/>
              </a:rPr>
              <a:t>, </a:t>
            </a:r>
          </a:p>
          <a:p>
            <a:pPr marL="285750" lvl="1" indent="-285750">
              <a:spcBef>
                <a:spcPts val="900"/>
              </a:spcBef>
              <a:buFont typeface="Wingdings" panose="05000000000000000000" pitchFamily="2" charset="2"/>
              <a:buChar char="Ø"/>
            </a:pPr>
            <a:r>
              <a:rPr lang="fr-FR" sz="1600" b="1" dirty="0">
                <a:solidFill>
                  <a:schemeClr val="accent1"/>
                </a:solidFill>
                <a:latin typeface="Century Gothic" panose="020B0502020202020204" pitchFamily="34" charset="0"/>
              </a:rPr>
              <a:t>Logistique</a:t>
            </a:r>
          </a:p>
          <a:p>
            <a:pPr marL="285750" lvl="1" indent="-285750">
              <a:spcBef>
                <a:spcPts val="900"/>
              </a:spcBef>
              <a:buFont typeface="Wingdings" panose="05000000000000000000" pitchFamily="2" charset="2"/>
              <a:buChar char="Ø"/>
            </a:pPr>
            <a:r>
              <a:rPr lang="fr-FR" sz="1600" b="1" dirty="0">
                <a:solidFill>
                  <a:schemeClr val="accent1"/>
                </a:solidFill>
                <a:latin typeface="Century Gothic" panose="020B0502020202020204" pitchFamily="34" charset="0"/>
              </a:rPr>
              <a:t>Installation de producteurs </a:t>
            </a:r>
            <a:r>
              <a:rPr lang="fr-FR" sz="1600" dirty="0">
                <a:solidFill>
                  <a:schemeClr val="tx1">
                    <a:lumMod val="65000"/>
                    <a:lumOff val="35000"/>
                  </a:schemeClr>
                </a:solidFill>
                <a:latin typeface="Century Gothic" panose="020B0502020202020204" pitchFamily="34" charset="0"/>
              </a:rPr>
              <a:t>…</a:t>
            </a:r>
          </a:p>
          <a:p>
            <a:pPr marL="285750" lvl="1" indent="-285750">
              <a:spcBef>
                <a:spcPts val="900"/>
              </a:spcBef>
              <a:buFont typeface="Wingdings" panose="05000000000000000000" pitchFamily="2" charset="2"/>
              <a:buChar char="Ø"/>
            </a:pPr>
            <a:r>
              <a:rPr lang="fr-FR" sz="1600" b="1" dirty="0">
                <a:solidFill>
                  <a:schemeClr val="accent1"/>
                </a:solidFill>
                <a:latin typeface="Century Gothic" panose="020B0502020202020204" pitchFamily="34" charset="0"/>
              </a:rPr>
              <a:t>Pratiques environnementales </a:t>
            </a:r>
            <a:r>
              <a:rPr lang="fr-FR" sz="1600" dirty="0">
                <a:solidFill>
                  <a:schemeClr val="tx1">
                    <a:lumMod val="65000"/>
                    <a:lumOff val="35000"/>
                  </a:schemeClr>
                </a:solidFill>
                <a:latin typeface="Century Gothic" panose="020B0502020202020204" pitchFamily="34" charset="0"/>
              </a:rPr>
              <a:t>: méthanisation, panneaux solaires,…</a:t>
            </a:r>
          </a:p>
        </p:txBody>
      </p:sp>
      <p:sp>
        <p:nvSpPr>
          <p:cNvPr id="13" name="Titre 6"/>
          <p:cNvSpPr txBox="1">
            <a:spLocks/>
          </p:cNvSpPr>
          <p:nvPr/>
        </p:nvSpPr>
        <p:spPr>
          <a:xfrm>
            <a:off x="323850" y="263302"/>
            <a:ext cx="8426319" cy="701731"/>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dirty="0"/>
              <a:t>Quelles opportunités pour les entreprises de transformation alimentaires ? </a:t>
            </a:r>
          </a:p>
        </p:txBody>
      </p:sp>
      <p:sp>
        <p:nvSpPr>
          <p:cNvPr id="25" name="ZoneTexte 24"/>
          <p:cNvSpPr txBox="1"/>
          <p:nvPr/>
        </p:nvSpPr>
        <p:spPr>
          <a:xfrm>
            <a:off x="899592" y="786318"/>
            <a:ext cx="6638653" cy="646331"/>
          </a:xfrm>
          <a:prstGeom prst="rect">
            <a:avLst/>
          </a:prstGeom>
          <a:noFill/>
        </p:spPr>
        <p:txBody>
          <a:bodyPr wrap="square" rtlCol="0">
            <a:spAutoFit/>
          </a:bodyPr>
          <a:lstStyle/>
          <a:p>
            <a:pPr algn="ctr"/>
            <a:r>
              <a:rPr lang="fr-FR" b="1" dirty="0">
                <a:solidFill>
                  <a:srgbClr val="E75012"/>
                </a:solidFill>
                <a:latin typeface="Century Gothic" panose="020B0502020202020204" pitchFamily="34" charset="0"/>
                <a:cs typeface="Calibri Light" panose="020F0302020204030204" pitchFamily="34" charset="0"/>
              </a:rPr>
              <a:t>ECONOMIE ALIMENTAIRE </a:t>
            </a:r>
          </a:p>
          <a:p>
            <a:pPr algn="ctr"/>
            <a:r>
              <a:rPr lang="fr-FR" b="1" dirty="0">
                <a:solidFill>
                  <a:srgbClr val="E75012"/>
                </a:solidFill>
                <a:latin typeface="Century Gothic" panose="020B0502020202020204" pitchFamily="34" charset="0"/>
                <a:cs typeface="Calibri Light" panose="020F0302020204030204" pitchFamily="34" charset="0"/>
              </a:rPr>
              <a:t>Proposer des services, des prestations aux acteurs du PAT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660733"/>
            <a:ext cx="1297607" cy="1405740"/>
          </a:xfrm>
          <a:prstGeom prst="rect">
            <a:avLst/>
          </a:prstGeom>
        </p:spPr>
      </p:pic>
    </p:spTree>
    <p:extLst>
      <p:ext uri="{BB962C8B-B14F-4D97-AF65-F5344CB8AC3E}">
        <p14:creationId xmlns:p14="http://schemas.microsoft.com/office/powerpoint/2010/main" val="3678046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6150" y="2259628"/>
            <a:ext cx="8311075" cy="1400383"/>
          </a:xfrm>
          <a:prstGeom prst="rect">
            <a:avLst/>
          </a:prstGeom>
        </p:spPr>
        <p:txBody>
          <a:bodyPr wrap="square">
            <a:spAutoFit/>
          </a:bodyPr>
          <a:lstStyle/>
          <a:p>
            <a:pPr marL="285750"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sym typeface="Wingdings" panose="05000000000000000000" pitchFamily="2" charset="2"/>
              </a:rPr>
              <a:t>Une </a:t>
            </a:r>
            <a:r>
              <a:rPr lang="fr-FR" sz="1400" b="1" dirty="0">
                <a:solidFill>
                  <a:srgbClr val="0070C0"/>
                </a:solidFill>
                <a:latin typeface="Century Gothic" panose="020B0502020202020204" pitchFamily="34" charset="0"/>
                <a:sym typeface="Wingdings" panose="05000000000000000000" pitchFamily="2" charset="2"/>
              </a:rPr>
              <a:t>reterritorialisation de la chaine de valeur </a:t>
            </a:r>
            <a:r>
              <a:rPr lang="fr-FR" sz="1400" dirty="0">
                <a:solidFill>
                  <a:schemeClr val="tx1">
                    <a:lumMod val="65000"/>
                    <a:lumOff val="35000"/>
                  </a:schemeClr>
                </a:solidFill>
                <a:latin typeface="Century Gothic" panose="020B0502020202020204" pitchFamily="34" charset="0"/>
                <a:sym typeface="Wingdings" panose="05000000000000000000" pitchFamily="2" charset="2"/>
              </a:rPr>
              <a:t>mieux connectée au système alimentaire amont &amp; aval local</a:t>
            </a:r>
          </a:p>
          <a:p>
            <a:pPr marL="285750"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sym typeface="Wingdings" panose="05000000000000000000" pitchFamily="2" charset="2"/>
              </a:rPr>
              <a:t>Un </a:t>
            </a:r>
            <a:r>
              <a:rPr lang="fr-FR" sz="1400" b="1" dirty="0">
                <a:solidFill>
                  <a:srgbClr val="0070C0"/>
                </a:solidFill>
                <a:latin typeface="Century Gothic" panose="020B0502020202020204" pitchFamily="34" charset="0"/>
                <a:sym typeface="Wingdings" panose="05000000000000000000" pitchFamily="2" charset="2"/>
              </a:rPr>
              <a:t>« rayonnement » par et pour le territoire </a:t>
            </a:r>
            <a:r>
              <a:rPr lang="fr-FR" sz="1400" dirty="0">
                <a:solidFill>
                  <a:schemeClr val="tx1">
                    <a:lumMod val="65000"/>
                    <a:lumOff val="35000"/>
                  </a:schemeClr>
                </a:solidFill>
                <a:latin typeface="Century Gothic" panose="020B0502020202020204" pitchFamily="34" charset="0"/>
                <a:sym typeface="Wingdings" panose="05000000000000000000" pitchFamily="2" charset="2"/>
              </a:rPr>
              <a:t>qui se traduit en gains d’image et d’attractivité</a:t>
            </a:r>
          </a:p>
          <a:p>
            <a:pPr marL="285750" indent="-285750">
              <a:spcBef>
                <a:spcPts val="900"/>
              </a:spcBef>
              <a:buFont typeface="Wingdings" panose="05000000000000000000" pitchFamily="2" charset="2"/>
              <a:buChar char="Ø"/>
            </a:pPr>
            <a:r>
              <a:rPr lang="fr-FR" sz="1400" dirty="0">
                <a:solidFill>
                  <a:schemeClr val="tx1">
                    <a:lumMod val="65000"/>
                    <a:lumOff val="35000"/>
                  </a:schemeClr>
                </a:solidFill>
                <a:latin typeface="Century Gothic" panose="020B0502020202020204" pitchFamily="34" charset="0"/>
                <a:sym typeface="Wingdings" panose="05000000000000000000" pitchFamily="2" charset="2"/>
              </a:rPr>
              <a:t>Une opportunité de participer à la gouvernance du système alimentaire local et légitimer sa </a:t>
            </a:r>
            <a:r>
              <a:rPr lang="fr-FR" sz="1400" b="1" dirty="0">
                <a:solidFill>
                  <a:srgbClr val="0070C0"/>
                </a:solidFill>
                <a:latin typeface="Century Gothic" panose="020B0502020202020204" pitchFamily="34" charset="0"/>
                <a:sym typeface="Wingdings" panose="05000000000000000000" pitchFamily="2" charset="2"/>
              </a:rPr>
              <a:t>« responsabilité territoriale »</a:t>
            </a:r>
            <a:endParaRPr lang="fr-FR" sz="1400" b="1" dirty="0">
              <a:solidFill>
                <a:srgbClr val="0070C0"/>
              </a:solidFill>
              <a:latin typeface="Century Gothic" panose="020B0502020202020204" pitchFamily="34" charset="0"/>
            </a:endParaRPr>
          </a:p>
        </p:txBody>
      </p:sp>
      <p:sp>
        <p:nvSpPr>
          <p:cNvPr id="14" name="Rectangle 13"/>
          <p:cNvSpPr/>
          <p:nvPr/>
        </p:nvSpPr>
        <p:spPr>
          <a:xfrm>
            <a:off x="121639" y="3853640"/>
            <a:ext cx="8800098" cy="1006429"/>
          </a:xfrm>
          <a:prstGeom prst="rect">
            <a:avLst/>
          </a:prstGeom>
        </p:spPr>
        <p:txBody>
          <a:bodyPr wrap="square">
            <a:spAutoFit/>
          </a:bodyPr>
          <a:lstStyle/>
          <a:p>
            <a:pPr algn="ctr">
              <a:lnSpc>
                <a:spcPct val="110000"/>
              </a:lnSpc>
            </a:pPr>
            <a:r>
              <a:rPr lang="fr-FR" b="1" dirty="0">
                <a:solidFill>
                  <a:srgbClr val="0070C0"/>
                </a:solidFill>
                <a:latin typeface="Century Gothic" panose="020B0502020202020204" pitchFamily="34" charset="0"/>
              </a:rPr>
              <a:t>Quelle stratégie territoriale pour l’entreprise ? </a:t>
            </a:r>
          </a:p>
          <a:p>
            <a:pPr marL="285750" indent="-285750" algn="ctr">
              <a:lnSpc>
                <a:spcPct val="110000"/>
              </a:lnSpc>
              <a:buFont typeface="Wingdings" panose="05000000000000000000" pitchFamily="2" charset="2"/>
              <a:buChar char="Ø"/>
            </a:pPr>
            <a:r>
              <a:rPr lang="fr-FR" b="1" dirty="0" smtClean="0">
                <a:solidFill>
                  <a:srgbClr val="0070C0"/>
                </a:solidFill>
                <a:latin typeface="Century Gothic" panose="020B0502020202020204" pitchFamily="34" charset="0"/>
              </a:rPr>
              <a:t>De </a:t>
            </a:r>
            <a:r>
              <a:rPr lang="fr-FR" b="1" dirty="0">
                <a:solidFill>
                  <a:srgbClr val="0070C0"/>
                </a:solidFill>
                <a:latin typeface="Century Gothic" panose="020B0502020202020204" pitchFamily="34" charset="0"/>
              </a:rPr>
              <a:t>la </a:t>
            </a:r>
            <a:r>
              <a:rPr lang="fr-FR" b="1" dirty="0" smtClean="0">
                <a:solidFill>
                  <a:srgbClr val="0070C0"/>
                </a:solidFill>
                <a:latin typeface="Century Gothic" panose="020B0502020202020204" pitchFamily="34" charset="0"/>
              </a:rPr>
              <a:t>« </a:t>
            </a:r>
            <a:r>
              <a:rPr lang="fr-FR" b="1" i="1" dirty="0" smtClean="0">
                <a:solidFill>
                  <a:srgbClr val="0070C0"/>
                </a:solidFill>
                <a:latin typeface="Century Gothic" panose="020B0502020202020204" pitchFamily="34" charset="0"/>
              </a:rPr>
              <a:t>localisation</a:t>
            </a:r>
            <a:r>
              <a:rPr lang="fr-FR" b="1" dirty="0" smtClean="0">
                <a:solidFill>
                  <a:srgbClr val="0070C0"/>
                </a:solidFill>
                <a:latin typeface="Century Gothic" panose="020B0502020202020204" pitchFamily="34" charset="0"/>
              </a:rPr>
              <a:t> » </a:t>
            </a:r>
            <a:r>
              <a:rPr lang="fr-FR" b="1" dirty="0">
                <a:solidFill>
                  <a:srgbClr val="0070C0"/>
                </a:solidFill>
                <a:latin typeface="Century Gothic" panose="020B0502020202020204" pitchFamily="34" charset="0"/>
              </a:rPr>
              <a:t>à la </a:t>
            </a:r>
            <a:r>
              <a:rPr lang="fr-FR" b="1" dirty="0" smtClean="0">
                <a:solidFill>
                  <a:srgbClr val="0070C0"/>
                </a:solidFill>
                <a:latin typeface="Century Gothic" panose="020B0502020202020204" pitchFamily="34" charset="0"/>
              </a:rPr>
              <a:t>« </a:t>
            </a:r>
            <a:r>
              <a:rPr lang="fr-FR" b="1" i="1" dirty="0" smtClean="0">
                <a:solidFill>
                  <a:srgbClr val="0070C0"/>
                </a:solidFill>
                <a:latin typeface="Century Gothic" panose="020B0502020202020204" pitchFamily="34" charset="0"/>
              </a:rPr>
              <a:t>territorialisation</a:t>
            </a:r>
            <a:r>
              <a:rPr lang="fr-FR" b="1" dirty="0" smtClean="0">
                <a:solidFill>
                  <a:srgbClr val="0070C0"/>
                </a:solidFill>
                <a:latin typeface="Century Gothic" panose="020B0502020202020204" pitchFamily="34" charset="0"/>
              </a:rPr>
              <a:t> » </a:t>
            </a:r>
            <a:r>
              <a:rPr lang="fr-FR" b="1" dirty="0" smtClean="0">
                <a:solidFill>
                  <a:srgbClr val="0070C0"/>
                </a:solidFill>
                <a:latin typeface="Century Gothic" panose="020B0502020202020204" pitchFamily="34" charset="0"/>
                <a:sym typeface="Wingdings" panose="05000000000000000000" pitchFamily="2" charset="2"/>
              </a:rPr>
              <a:t></a:t>
            </a:r>
            <a:r>
              <a:rPr lang="fr-FR" b="1" dirty="0" smtClean="0">
                <a:solidFill>
                  <a:srgbClr val="0070C0"/>
                </a:solidFill>
                <a:latin typeface="Century Gothic" panose="020B0502020202020204" pitchFamily="34" charset="0"/>
              </a:rPr>
              <a:t> </a:t>
            </a:r>
            <a:r>
              <a:rPr lang="fr-FR" b="1" dirty="0">
                <a:solidFill>
                  <a:srgbClr val="0070C0"/>
                </a:solidFill>
                <a:latin typeface="Century Gothic" panose="020B0502020202020204" pitchFamily="34" charset="0"/>
              </a:rPr>
              <a:t>le </a:t>
            </a:r>
            <a:r>
              <a:rPr lang="fr-FR" b="1" dirty="0" smtClean="0">
                <a:solidFill>
                  <a:srgbClr val="0070C0"/>
                </a:solidFill>
                <a:latin typeface="Century Gothic" panose="020B0502020202020204" pitchFamily="34" charset="0"/>
              </a:rPr>
              <a:t>« </a:t>
            </a:r>
            <a:r>
              <a:rPr lang="fr-FR" b="1" i="1" dirty="0" smtClean="0">
                <a:solidFill>
                  <a:srgbClr val="E75012"/>
                </a:solidFill>
                <a:latin typeface="Century Gothic" panose="020B0502020202020204" pitchFamily="34" charset="0"/>
              </a:rPr>
              <a:t>Potentiel territorial</a:t>
            </a:r>
            <a:r>
              <a:rPr lang="fr-FR" b="1" dirty="0" smtClean="0">
                <a:solidFill>
                  <a:srgbClr val="0070C0"/>
                </a:solidFill>
                <a:latin typeface="Century Gothic" panose="020B0502020202020204" pitchFamily="34" charset="0"/>
              </a:rPr>
              <a:t> »</a:t>
            </a:r>
            <a:endParaRPr lang="fr-FR" b="1" dirty="0">
              <a:solidFill>
                <a:srgbClr val="0070C0"/>
              </a:solidFill>
              <a:latin typeface="Century Gothic" panose="020B0502020202020204" pitchFamily="34" charset="0"/>
            </a:endParaRPr>
          </a:p>
          <a:p>
            <a:pPr marL="285750" indent="-285750" algn="ctr">
              <a:lnSpc>
                <a:spcPct val="110000"/>
              </a:lnSpc>
              <a:buFont typeface="Wingdings" panose="05000000000000000000" pitchFamily="2" charset="2"/>
              <a:buChar char="Ø"/>
            </a:pPr>
            <a:r>
              <a:rPr lang="fr-FR" b="1" dirty="0">
                <a:solidFill>
                  <a:srgbClr val="0070C0"/>
                </a:solidFill>
                <a:latin typeface="Century Gothic" panose="020B0502020202020204" pitchFamily="34" charset="0"/>
              </a:rPr>
              <a:t>Le PAT une « première marche » </a:t>
            </a:r>
          </a:p>
        </p:txBody>
      </p:sp>
      <p:sp>
        <p:nvSpPr>
          <p:cNvPr id="7" name="Titre 6"/>
          <p:cNvSpPr txBox="1">
            <a:spLocks/>
          </p:cNvSpPr>
          <p:nvPr/>
        </p:nvSpPr>
        <p:spPr>
          <a:xfrm>
            <a:off x="322740" y="297447"/>
            <a:ext cx="8426319" cy="701731"/>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dirty="0"/>
              <a:t>Quelles opportunités pour les entreprises de transformation alimentaires ? </a:t>
            </a:r>
          </a:p>
        </p:txBody>
      </p:sp>
      <p:sp>
        <p:nvSpPr>
          <p:cNvPr id="9" name="ZoneTexte 8"/>
          <p:cNvSpPr txBox="1"/>
          <p:nvPr/>
        </p:nvSpPr>
        <p:spPr>
          <a:xfrm>
            <a:off x="539552" y="1014613"/>
            <a:ext cx="7517169" cy="923330"/>
          </a:xfrm>
          <a:prstGeom prst="rect">
            <a:avLst/>
          </a:prstGeom>
          <a:noFill/>
        </p:spPr>
        <p:txBody>
          <a:bodyPr wrap="square" rtlCol="0">
            <a:spAutoFit/>
          </a:bodyPr>
          <a:lstStyle/>
          <a:p>
            <a:pPr algn="ctr"/>
            <a:r>
              <a:rPr lang="fr-FR" b="1" cap="all" dirty="0">
                <a:solidFill>
                  <a:srgbClr val="E75012"/>
                </a:solidFill>
                <a:latin typeface="Century Gothic" panose="020B0502020202020204" pitchFamily="34" charset="0"/>
                <a:cs typeface="Calibri Light" panose="020F0302020204030204" pitchFamily="34" charset="0"/>
              </a:rPr>
              <a:t>Au-delà de L’ECONOMIE ALIMENTAIRE</a:t>
            </a:r>
          </a:p>
          <a:p>
            <a:pPr algn="ctr"/>
            <a:r>
              <a:rPr lang="fr-FR" b="1" dirty="0">
                <a:solidFill>
                  <a:srgbClr val="E75012"/>
                </a:solidFill>
                <a:latin typeface="Century Gothic" panose="020B0502020202020204" pitchFamily="34" charset="0"/>
                <a:cs typeface="Calibri Light" panose="020F0302020204030204" pitchFamily="34" charset="0"/>
              </a:rPr>
              <a:t>Réfléchir, proposer, développer </a:t>
            </a:r>
          </a:p>
          <a:p>
            <a:pPr algn="ctr"/>
            <a:r>
              <a:rPr lang="fr-FR" b="1" dirty="0">
                <a:solidFill>
                  <a:srgbClr val="E75012"/>
                </a:solidFill>
                <a:latin typeface="Century Gothic" panose="020B0502020202020204" pitchFamily="34" charset="0"/>
                <a:cs typeface="Calibri Light" panose="020F0302020204030204" pitchFamily="34" charset="0"/>
              </a:rPr>
              <a:t>des actions à bénéfices différés </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8080" y="638062"/>
            <a:ext cx="1360980" cy="1474393"/>
          </a:xfrm>
          <a:prstGeom prst="rect">
            <a:avLst/>
          </a:prstGeom>
        </p:spPr>
      </p:pic>
    </p:spTree>
    <p:extLst>
      <p:ext uri="{BB962C8B-B14F-4D97-AF65-F5344CB8AC3E}">
        <p14:creationId xmlns:p14="http://schemas.microsoft.com/office/powerpoint/2010/main" val="4203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395536" y="338302"/>
            <a:ext cx="7344816"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2400" b="1" dirty="0">
                <a:solidFill>
                  <a:schemeClr val="bg1"/>
                </a:solidFill>
                <a:latin typeface="Century Gothic" panose="020B0502020202020204" pitchFamily="34" charset="0"/>
              </a:rPr>
              <a:t>Résultats obtenus suite à un webinaire organisé pour les entreprises alimentaires </a:t>
            </a:r>
          </a:p>
          <a:p>
            <a:pPr>
              <a:spcBef>
                <a:spcPts val="0"/>
              </a:spcBef>
            </a:pPr>
            <a:endParaRPr lang="fr-FR" sz="2400" b="1" dirty="0">
              <a:solidFill>
                <a:schemeClr val="bg1"/>
              </a:solidFill>
              <a:latin typeface="Century Gothic" panose="020B0502020202020204" pitchFamily="34" charset="0"/>
            </a:endParaRPr>
          </a:p>
        </p:txBody>
      </p:sp>
      <p:sp>
        <p:nvSpPr>
          <p:cNvPr id="12" name="Organigramme : Connecteur 11"/>
          <p:cNvSpPr/>
          <p:nvPr/>
        </p:nvSpPr>
        <p:spPr>
          <a:xfrm>
            <a:off x="7923165" y="212348"/>
            <a:ext cx="1041323" cy="104132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object 6"/>
          <p:cNvPicPr/>
          <p:nvPr/>
        </p:nvPicPr>
        <p:blipFill>
          <a:blip r:embed="rId3" cstate="print"/>
          <a:stretch>
            <a:fillRect/>
          </a:stretch>
        </p:blipFill>
        <p:spPr>
          <a:xfrm>
            <a:off x="7881867" y="419580"/>
            <a:ext cx="1056525" cy="515337"/>
          </a:xfrm>
          <a:prstGeom prst="rect">
            <a:avLst/>
          </a:prstGeom>
        </p:spPr>
      </p:pic>
      <p:pic>
        <p:nvPicPr>
          <p:cNvPr id="11" name="Image 10"/>
          <p:cNvPicPr>
            <a:picLocks noChangeAspect="1"/>
          </p:cNvPicPr>
          <p:nvPr/>
        </p:nvPicPr>
        <p:blipFill>
          <a:blip r:embed="rId4"/>
          <a:stretch>
            <a:fillRect/>
          </a:stretch>
        </p:blipFill>
        <p:spPr>
          <a:xfrm>
            <a:off x="545529" y="1538092"/>
            <a:ext cx="2815350" cy="1609039"/>
          </a:xfrm>
          <a:prstGeom prst="rect">
            <a:avLst/>
          </a:prstGeom>
        </p:spPr>
      </p:pic>
      <p:sp>
        <p:nvSpPr>
          <p:cNvPr id="14" name="ZoneTexte 13">
            <a:extLst>
              <a:ext uri="{FF2B5EF4-FFF2-40B4-BE49-F238E27FC236}">
                <a16:creationId xmlns="" xmlns:a16="http://schemas.microsoft.com/office/drawing/2014/main" id="{96A4619F-0D6E-6547-BC30-AD2D573019D8}"/>
              </a:ext>
            </a:extLst>
          </p:cNvPr>
          <p:cNvSpPr txBox="1"/>
          <p:nvPr/>
        </p:nvSpPr>
        <p:spPr>
          <a:xfrm>
            <a:off x="547619" y="3293065"/>
            <a:ext cx="2736304" cy="1546577"/>
          </a:xfrm>
          <a:prstGeom prst="rect">
            <a:avLst/>
          </a:prstGeom>
          <a:noFill/>
        </p:spPr>
        <p:txBody>
          <a:bodyPr wrap="square" rtlCol="0">
            <a:spAutoFit/>
          </a:bodyPr>
          <a:lstStyle/>
          <a:p>
            <a:pPr>
              <a:tabLst>
                <a:tab pos="182563" algn="l"/>
              </a:tabLst>
            </a:pPr>
            <a:r>
              <a:rPr lang="fr-FR" sz="1100" b="1" dirty="0">
                <a:solidFill>
                  <a:schemeClr val="bg1"/>
                </a:solidFill>
              </a:rPr>
              <a:t>Agenda du webinaire </a:t>
            </a:r>
            <a:r>
              <a:rPr lang="fr-FR" sz="1050" b="1" dirty="0">
                <a:solidFill>
                  <a:schemeClr val="bg1"/>
                </a:solidFill>
              </a:rPr>
              <a:t>: </a:t>
            </a:r>
          </a:p>
          <a:p>
            <a:pPr marL="358775" lvl="1" indent="-176213">
              <a:buFont typeface="Arial" panose="020B0604020202020204" pitchFamily="34" charset="0"/>
              <a:buChar char="•"/>
              <a:tabLst>
                <a:tab pos="182563" algn="l"/>
              </a:tabLst>
            </a:pPr>
            <a:r>
              <a:rPr lang="fr-FR" sz="1050" dirty="0">
                <a:solidFill>
                  <a:schemeClr val="bg1"/>
                </a:solidFill>
              </a:rPr>
              <a:t>Qu’est ce qu’un PAT ? Sa finalité et ses enjeux</a:t>
            </a:r>
          </a:p>
          <a:p>
            <a:pPr marL="358775" lvl="1" indent="-176213">
              <a:buFont typeface="Arial" panose="020B0604020202020204" pitchFamily="34" charset="0"/>
              <a:buChar char="•"/>
              <a:tabLst>
                <a:tab pos="358775" algn="l"/>
              </a:tabLst>
            </a:pPr>
            <a:r>
              <a:rPr lang="fr-FR" sz="1050" dirty="0">
                <a:solidFill>
                  <a:schemeClr val="bg1"/>
                </a:solidFill>
              </a:rPr>
              <a:t>Les entreprises de transformation alimentaires dans les PAT</a:t>
            </a:r>
          </a:p>
          <a:p>
            <a:pPr marL="358775" lvl="1" indent="-176213">
              <a:buFont typeface="Arial" panose="020B0604020202020204" pitchFamily="34" charset="0"/>
              <a:buChar char="•"/>
              <a:tabLst>
                <a:tab pos="182563" algn="l"/>
              </a:tabLst>
            </a:pPr>
            <a:r>
              <a:rPr lang="fr-FR" sz="1050" dirty="0">
                <a:solidFill>
                  <a:schemeClr val="bg1"/>
                </a:solidFill>
              </a:rPr>
              <a:t>Quelles opportunités pour les entreprises de transformation alimentaires ? </a:t>
            </a:r>
          </a:p>
          <a:p>
            <a:pPr marL="358775" lvl="1" indent="-176213">
              <a:buFont typeface="Arial" panose="020B0604020202020204" pitchFamily="34" charset="0"/>
              <a:buChar char="•"/>
              <a:tabLst>
                <a:tab pos="182563" algn="l"/>
              </a:tabLst>
            </a:pPr>
            <a:r>
              <a:rPr lang="fr-FR" sz="1050" dirty="0">
                <a:solidFill>
                  <a:schemeClr val="bg1"/>
                </a:solidFill>
              </a:rPr>
              <a:t>Votre implication</a:t>
            </a:r>
          </a:p>
        </p:txBody>
      </p:sp>
      <p:sp>
        <p:nvSpPr>
          <p:cNvPr id="15" name="Flèche droite 14"/>
          <p:cNvSpPr/>
          <p:nvPr/>
        </p:nvSpPr>
        <p:spPr>
          <a:xfrm>
            <a:off x="3576166" y="1683836"/>
            <a:ext cx="432048" cy="9272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p:nvPr/>
        </p:nvPicPr>
        <p:blipFill>
          <a:blip r:embed="rId5"/>
          <a:stretch>
            <a:fillRect/>
          </a:stretch>
        </p:blipFill>
        <p:spPr>
          <a:xfrm>
            <a:off x="4210035" y="1538092"/>
            <a:ext cx="1741687" cy="1585904"/>
          </a:xfrm>
          <a:prstGeom prst="rect">
            <a:avLst/>
          </a:prstGeom>
        </p:spPr>
      </p:pic>
      <p:sp>
        <p:nvSpPr>
          <p:cNvPr id="18" name="ZoneTexte 17">
            <a:extLst>
              <a:ext uri="{FF2B5EF4-FFF2-40B4-BE49-F238E27FC236}">
                <a16:creationId xmlns="" xmlns:a16="http://schemas.microsoft.com/office/drawing/2014/main" id="{96A4619F-0D6E-6547-BC30-AD2D573019D8}"/>
              </a:ext>
            </a:extLst>
          </p:cNvPr>
          <p:cNvSpPr txBox="1"/>
          <p:nvPr/>
        </p:nvSpPr>
        <p:spPr>
          <a:xfrm>
            <a:off x="3603635" y="3247165"/>
            <a:ext cx="2736304" cy="1223412"/>
          </a:xfrm>
          <a:prstGeom prst="rect">
            <a:avLst/>
          </a:prstGeom>
          <a:noFill/>
        </p:spPr>
        <p:txBody>
          <a:bodyPr wrap="square" rtlCol="0">
            <a:spAutoFit/>
          </a:bodyPr>
          <a:lstStyle/>
          <a:p>
            <a:pPr marL="182562" lvl="1">
              <a:tabLst>
                <a:tab pos="182563" algn="l"/>
              </a:tabLst>
            </a:pPr>
            <a:r>
              <a:rPr lang="fr-FR" sz="1100" b="1" dirty="0">
                <a:solidFill>
                  <a:schemeClr val="bg1"/>
                </a:solidFill>
              </a:rPr>
              <a:t>Questionnaire d’activation </a:t>
            </a:r>
            <a:r>
              <a:rPr lang="fr-FR" sz="1050" b="1" dirty="0">
                <a:solidFill>
                  <a:schemeClr val="bg1"/>
                </a:solidFill>
              </a:rPr>
              <a:t>:</a:t>
            </a:r>
          </a:p>
          <a:p>
            <a:pPr marL="358775" lvl="1" indent="-176213">
              <a:buFont typeface="Arial" panose="020B0604020202020204" pitchFamily="34" charset="0"/>
              <a:buChar char="•"/>
              <a:tabLst>
                <a:tab pos="182563" algn="l"/>
              </a:tabLst>
            </a:pPr>
            <a:r>
              <a:rPr lang="fr-FR" sz="1050" dirty="0">
                <a:solidFill>
                  <a:schemeClr val="bg1"/>
                </a:solidFill>
              </a:rPr>
              <a:t>Satisfaction et pistes d’amélioration</a:t>
            </a:r>
          </a:p>
          <a:p>
            <a:pPr marL="358775" lvl="1" indent="-176213">
              <a:buFont typeface="Arial" panose="020B0604020202020204" pitchFamily="34" charset="0"/>
              <a:buChar char="•"/>
              <a:tabLst>
                <a:tab pos="182563" algn="l"/>
              </a:tabLst>
            </a:pPr>
            <a:r>
              <a:rPr lang="fr-FR" sz="1050" dirty="0">
                <a:solidFill>
                  <a:schemeClr val="bg1"/>
                </a:solidFill>
              </a:rPr>
              <a:t>Intérêt vs PAT</a:t>
            </a:r>
          </a:p>
          <a:p>
            <a:pPr marL="358775" lvl="1" indent="-176213">
              <a:buFont typeface="Arial" panose="020B0604020202020204" pitchFamily="34" charset="0"/>
              <a:buChar char="•"/>
              <a:tabLst>
                <a:tab pos="182563" algn="l"/>
              </a:tabLst>
            </a:pPr>
            <a:r>
              <a:rPr lang="fr-FR" sz="1050" dirty="0">
                <a:solidFill>
                  <a:schemeClr val="bg1"/>
                </a:solidFill>
              </a:rPr>
              <a:t>Type d’actions sur lesquelles pourraient s’impliquer les entreprises</a:t>
            </a:r>
          </a:p>
          <a:p>
            <a:pPr marL="358775" lvl="1" indent="-176213">
              <a:buFont typeface="Arial" panose="020B0604020202020204" pitchFamily="34" charset="0"/>
              <a:buChar char="•"/>
              <a:tabLst>
                <a:tab pos="182563" algn="l"/>
              </a:tabLst>
            </a:pPr>
            <a:r>
              <a:rPr lang="fr-FR" sz="1050" dirty="0">
                <a:solidFill>
                  <a:schemeClr val="bg1"/>
                </a:solidFill>
              </a:rPr>
              <a:t>Besoins &amp; attentes pour impliquer les entreprises</a:t>
            </a:r>
          </a:p>
        </p:txBody>
      </p:sp>
      <p:sp>
        <p:nvSpPr>
          <p:cNvPr id="19" name="Flèche droite 18"/>
          <p:cNvSpPr/>
          <p:nvPr/>
        </p:nvSpPr>
        <p:spPr>
          <a:xfrm>
            <a:off x="6456486" y="1683835"/>
            <a:ext cx="432048" cy="9272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6"/>
          <a:stretch>
            <a:fillRect/>
          </a:stretch>
        </p:blipFill>
        <p:spPr>
          <a:xfrm>
            <a:off x="7329788" y="1538092"/>
            <a:ext cx="1128713" cy="1009650"/>
          </a:xfrm>
          <a:prstGeom prst="rect">
            <a:avLst/>
          </a:prstGeom>
        </p:spPr>
      </p:pic>
      <p:sp>
        <p:nvSpPr>
          <p:cNvPr id="22" name="ZoneTexte 21">
            <a:extLst>
              <a:ext uri="{FF2B5EF4-FFF2-40B4-BE49-F238E27FC236}">
                <a16:creationId xmlns="" xmlns:a16="http://schemas.microsoft.com/office/drawing/2014/main" id="{96A4619F-0D6E-6547-BC30-AD2D573019D8}"/>
              </a:ext>
            </a:extLst>
          </p:cNvPr>
          <p:cNvSpPr txBox="1"/>
          <p:nvPr/>
        </p:nvSpPr>
        <p:spPr>
          <a:xfrm>
            <a:off x="6168382" y="2789009"/>
            <a:ext cx="2784378" cy="2354491"/>
          </a:xfrm>
          <a:prstGeom prst="rect">
            <a:avLst/>
          </a:prstGeom>
          <a:noFill/>
        </p:spPr>
        <p:txBody>
          <a:bodyPr wrap="square" rtlCol="0">
            <a:spAutoFit/>
          </a:bodyPr>
          <a:lstStyle/>
          <a:p>
            <a:pPr marL="182562" lvl="1">
              <a:tabLst>
                <a:tab pos="182563" algn="l"/>
              </a:tabLst>
            </a:pPr>
            <a:r>
              <a:rPr lang="fr-FR" sz="1100" b="1" dirty="0">
                <a:solidFill>
                  <a:schemeClr val="bg1"/>
                </a:solidFill>
              </a:rPr>
              <a:t>Entretiens semi-directifs :</a:t>
            </a:r>
          </a:p>
          <a:p>
            <a:pPr marL="358775" lvl="1" indent="-176213">
              <a:buFont typeface="Arial" panose="020B0604020202020204" pitchFamily="34" charset="0"/>
              <a:buChar char="•"/>
              <a:tabLst>
                <a:tab pos="182563" algn="l"/>
              </a:tabLst>
            </a:pPr>
            <a:r>
              <a:rPr lang="fr-FR" sz="1050" dirty="0">
                <a:solidFill>
                  <a:schemeClr val="bg1"/>
                </a:solidFill>
              </a:rPr>
              <a:t>Contexte entreprise &amp; territoire</a:t>
            </a:r>
          </a:p>
          <a:p>
            <a:pPr marL="358775" lvl="1" indent="-176213">
              <a:buFont typeface="Arial" panose="020B0604020202020204" pitchFamily="34" charset="0"/>
              <a:buChar char="•"/>
              <a:tabLst>
                <a:tab pos="182563" algn="l"/>
              </a:tabLst>
            </a:pPr>
            <a:r>
              <a:rPr lang="fr-FR" sz="1050" dirty="0">
                <a:solidFill>
                  <a:schemeClr val="bg1"/>
                </a:solidFill>
              </a:rPr>
              <a:t>Intérêts et motivations pour se mobiliser dans leur PAT</a:t>
            </a:r>
          </a:p>
          <a:p>
            <a:pPr marL="358775" lvl="1" indent="-176213">
              <a:buFont typeface="Arial" panose="020B0604020202020204" pitchFamily="34" charset="0"/>
              <a:buChar char="•"/>
              <a:tabLst>
                <a:tab pos="182563" algn="l"/>
              </a:tabLst>
            </a:pPr>
            <a:r>
              <a:rPr lang="fr-FR" sz="1050" dirty="0">
                <a:solidFill>
                  <a:schemeClr val="bg1"/>
                </a:solidFill>
              </a:rPr>
              <a:t>Perspective d’actions – ex.</a:t>
            </a:r>
          </a:p>
          <a:p>
            <a:pPr marL="534988" lvl="2" indent="-176213">
              <a:buFont typeface="Wingdings" panose="05000000000000000000" pitchFamily="2" charset="2"/>
              <a:buChar char="Ø"/>
              <a:tabLst>
                <a:tab pos="182563" algn="l"/>
              </a:tabLst>
            </a:pPr>
            <a:r>
              <a:rPr lang="fr-FR" sz="1050" dirty="0">
                <a:solidFill>
                  <a:schemeClr val="bg1"/>
                </a:solidFill>
              </a:rPr>
              <a:t>Offre de produit / de service, Approvisionnement local, Accessibilité de l’alimentation, Valorisation du patrimoine, sensibilisation consommateur, distribution &amp; logistique, Participation à la gouvernance, …</a:t>
            </a:r>
          </a:p>
          <a:p>
            <a:pPr marL="358775" lvl="1" indent="-176213">
              <a:buFont typeface="Arial" panose="020B0604020202020204" pitchFamily="34" charset="0"/>
              <a:buChar char="•"/>
              <a:tabLst>
                <a:tab pos="182563" algn="l"/>
              </a:tabLst>
            </a:pPr>
            <a:r>
              <a:rPr lang="fr-FR" sz="1050" dirty="0">
                <a:solidFill>
                  <a:schemeClr val="bg1"/>
                </a:solidFill>
              </a:rPr>
              <a:t>Conditions de réussite : territoire &amp; entreprise</a:t>
            </a:r>
          </a:p>
        </p:txBody>
      </p:sp>
    </p:spTree>
    <p:extLst>
      <p:ext uri="{BB962C8B-B14F-4D97-AF65-F5344CB8AC3E}">
        <p14:creationId xmlns:p14="http://schemas.microsoft.com/office/powerpoint/2010/main" val="970649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756" y="4603710"/>
            <a:ext cx="8717240" cy="2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endParaRPr lang="fr-FR" sz="1799">
              <a:solidFill>
                <a:prstClr val="white"/>
              </a:solidFill>
              <a:latin typeface="Calibri" panose="020F0502020204030204"/>
            </a:endParaRPr>
          </a:p>
        </p:txBody>
      </p:sp>
      <p:sp>
        <p:nvSpPr>
          <p:cNvPr id="7" name="Espace réservé du numéro de diapositive 2"/>
          <p:cNvSpPr>
            <a:spLocks noGrp="1"/>
          </p:cNvSpPr>
          <p:nvPr>
            <p:ph type="sldNum" sz="quarter" idx="11"/>
          </p:nvPr>
        </p:nvSpPr>
        <p:spPr/>
        <p:txBody>
          <a:bodyPr/>
          <a:lstStyle/>
          <a:p>
            <a:pPr defTabSz="914103"/>
            <a:fld id="{735C9A8D-5B1C-4BCC-9E63-E9942D393BB9}" type="slidenum">
              <a:rPr lang="fr-FR"/>
              <a:pPr defTabSz="914103"/>
              <a:t>18</a:t>
            </a:fld>
            <a:endParaRPr lang="fr-FR" dirty="0"/>
          </a:p>
        </p:txBody>
      </p:sp>
      <p:sp>
        <p:nvSpPr>
          <p:cNvPr id="11" name="Rectangle 10"/>
          <p:cNvSpPr/>
          <p:nvPr/>
        </p:nvSpPr>
        <p:spPr>
          <a:xfrm>
            <a:off x="202993" y="210295"/>
            <a:ext cx="8761495" cy="363176"/>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INTERETS / MOTIVATIONS D'UNE MOBILISATION DANS les PAT</a:t>
            </a:r>
          </a:p>
        </p:txBody>
      </p:sp>
      <p:pic>
        <p:nvPicPr>
          <p:cNvPr id="27" name="Image 26"/>
          <p:cNvPicPr>
            <a:picLocks noChangeAspect="1"/>
          </p:cNvPicPr>
          <p:nvPr/>
        </p:nvPicPr>
        <p:blipFill>
          <a:blip r:embed="rId3"/>
          <a:stretch>
            <a:fillRect/>
          </a:stretch>
        </p:blipFill>
        <p:spPr>
          <a:xfrm>
            <a:off x="6963759" y="200687"/>
            <a:ext cx="1928308" cy="1102074"/>
          </a:xfrm>
          <a:prstGeom prst="rect">
            <a:avLst/>
          </a:prstGeom>
        </p:spPr>
      </p:pic>
      <p:graphicFrame>
        <p:nvGraphicFramePr>
          <p:cNvPr id="28" name="Graphique 27"/>
          <p:cNvGraphicFramePr/>
          <p:nvPr>
            <p:extLst>
              <p:ext uri="{D42A27DB-BD31-4B8C-83A1-F6EECF244321}">
                <p14:modId xmlns:p14="http://schemas.microsoft.com/office/powerpoint/2010/main" val="660933941"/>
              </p:ext>
            </p:extLst>
          </p:nvPr>
        </p:nvGraphicFramePr>
        <p:xfrm>
          <a:off x="1331640" y="1745436"/>
          <a:ext cx="6000328"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1115616" y="1922187"/>
            <a:ext cx="2592288" cy="600164"/>
          </a:xfrm>
          <a:prstGeom prst="rect">
            <a:avLst/>
          </a:prstGeom>
        </p:spPr>
        <p:txBody>
          <a:bodyPr wrap="square">
            <a:spAutoFit/>
          </a:bodyPr>
          <a:lstStyle/>
          <a:p>
            <a:pPr marL="171450" indent="-171450">
              <a:buFont typeface="Arial" panose="020B0604020202020204" pitchFamily="34" charset="0"/>
              <a:buChar char="•"/>
            </a:pPr>
            <a:r>
              <a:rPr lang="fr-FR" sz="1100" i="1" dirty="0">
                <a:solidFill>
                  <a:srgbClr val="C0504D"/>
                </a:solidFill>
              </a:rPr>
              <a:t>Nous sommes déjà dans un PAT</a:t>
            </a:r>
          </a:p>
          <a:p>
            <a:pPr marL="171450" indent="-171450">
              <a:buFont typeface="Arial" panose="020B0604020202020204" pitchFamily="34" charset="0"/>
              <a:buChar char="•"/>
            </a:pPr>
            <a:r>
              <a:rPr lang="fr-FR" sz="1100" i="1" dirty="0">
                <a:solidFill>
                  <a:srgbClr val="C0504D"/>
                </a:solidFill>
              </a:rPr>
              <a:t>Nous cherchons plutôt des lieux de vente pour nos produits  </a:t>
            </a:r>
          </a:p>
        </p:txBody>
      </p:sp>
      <p:sp>
        <p:nvSpPr>
          <p:cNvPr id="30" name="Rectangle 29"/>
          <p:cNvSpPr/>
          <p:nvPr/>
        </p:nvSpPr>
        <p:spPr>
          <a:xfrm>
            <a:off x="5489977" y="2249492"/>
            <a:ext cx="2872404" cy="1015663"/>
          </a:xfrm>
          <a:prstGeom prst="rect">
            <a:avLst/>
          </a:prstGeom>
        </p:spPr>
        <p:txBody>
          <a:bodyPr wrap="square">
            <a:spAutoFit/>
          </a:bodyPr>
          <a:lstStyle/>
          <a:p>
            <a:r>
              <a:rPr lang="fr-FR" sz="2000" i="1" dirty="0">
                <a:solidFill>
                  <a:srgbClr val="00B050"/>
                </a:solidFill>
              </a:rPr>
              <a:t>Pour le développement de l’approvisionnement local ou de marchés locaux</a:t>
            </a:r>
          </a:p>
        </p:txBody>
      </p:sp>
      <p:sp>
        <p:nvSpPr>
          <p:cNvPr id="31" name="Rectangle 30"/>
          <p:cNvSpPr/>
          <p:nvPr/>
        </p:nvSpPr>
        <p:spPr>
          <a:xfrm>
            <a:off x="621266" y="2829331"/>
            <a:ext cx="2663790" cy="1323439"/>
          </a:xfrm>
          <a:prstGeom prst="rect">
            <a:avLst/>
          </a:prstGeom>
        </p:spPr>
        <p:txBody>
          <a:bodyPr wrap="square">
            <a:spAutoFit/>
          </a:bodyPr>
          <a:lstStyle/>
          <a:p>
            <a:pPr marL="285750" indent="-285750">
              <a:buFont typeface="Arial" panose="020B0604020202020204" pitchFamily="34" charset="0"/>
              <a:buChar char="•"/>
            </a:pPr>
            <a:r>
              <a:rPr lang="fr-FR" sz="1600" i="1" dirty="0">
                <a:solidFill>
                  <a:srgbClr val="F79646"/>
                </a:solidFill>
              </a:rPr>
              <a:t>Besoin d’en savoir plus…</a:t>
            </a:r>
          </a:p>
          <a:p>
            <a:pPr marL="285750" indent="-285750">
              <a:buFont typeface="Arial" panose="020B0604020202020204" pitchFamily="34" charset="0"/>
              <a:buChar char="•"/>
            </a:pPr>
            <a:r>
              <a:rPr lang="fr-FR" sz="1600" i="1" dirty="0">
                <a:solidFill>
                  <a:srgbClr val="F79646"/>
                </a:solidFill>
              </a:rPr>
              <a:t>Notre siège est à Lyon mais la transformation se fait dans une autre région…!?</a:t>
            </a:r>
          </a:p>
        </p:txBody>
      </p:sp>
      <p:sp>
        <p:nvSpPr>
          <p:cNvPr id="32" name="Espace réservé du texte 2">
            <a:extLst>
              <a:ext uri="{FF2B5EF4-FFF2-40B4-BE49-F238E27FC236}">
                <a16:creationId xmlns="" xmlns:a16="http://schemas.microsoft.com/office/drawing/2014/main" id="{9017EC18-0503-45AC-BB63-B4417E7DE150}"/>
              </a:ext>
            </a:extLst>
          </p:cNvPr>
          <p:cNvSpPr txBox="1">
            <a:spLocks/>
          </p:cNvSpPr>
          <p:nvPr/>
        </p:nvSpPr>
        <p:spPr>
          <a:xfrm>
            <a:off x="395536" y="1131590"/>
            <a:ext cx="5910204"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400" b="1" i="1" dirty="0">
                <a:solidFill>
                  <a:schemeClr val="tx1">
                    <a:lumMod val="50000"/>
                    <a:lumOff val="50000"/>
                  </a:schemeClr>
                </a:solidFill>
                <a:latin typeface="Century Gothic" panose="020B0502020202020204" pitchFamily="34" charset="0"/>
              </a:rPr>
              <a:t>Verriez-vous un intérêt à ce que votre entreprise soit impliquée dans un PAT ?</a:t>
            </a:r>
          </a:p>
        </p:txBody>
      </p:sp>
      <p:sp>
        <p:nvSpPr>
          <p:cNvPr id="33" name="ZoneTexte 32"/>
          <p:cNvSpPr txBox="1"/>
          <p:nvPr/>
        </p:nvSpPr>
        <p:spPr>
          <a:xfrm>
            <a:off x="2915816" y="1586746"/>
            <a:ext cx="2088232" cy="261610"/>
          </a:xfrm>
          <a:prstGeom prst="rect">
            <a:avLst/>
          </a:prstGeom>
          <a:noFill/>
        </p:spPr>
        <p:txBody>
          <a:bodyPr wrap="square" rtlCol="0">
            <a:spAutoFit/>
          </a:bodyPr>
          <a:lstStyle/>
          <a:p>
            <a:r>
              <a:rPr lang="fr-FR" sz="1100" dirty="0">
                <a:solidFill>
                  <a:srgbClr val="8B8B8B"/>
                </a:solidFill>
              </a:rPr>
              <a:t>N= 15</a:t>
            </a:r>
          </a:p>
        </p:txBody>
      </p:sp>
      <p:sp>
        <p:nvSpPr>
          <p:cNvPr id="12" name="ZoneTexte 11"/>
          <p:cNvSpPr txBox="1"/>
          <p:nvPr/>
        </p:nvSpPr>
        <p:spPr>
          <a:xfrm>
            <a:off x="35496" y="581582"/>
            <a:ext cx="6928263" cy="523220"/>
          </a:xfrm>
          <a:prstGeom prst="rect">
            <a:avLst/>
          </a:prstGeom>
          <a:noFill/>
        </p:spPr>
        <p:txBody>
          <a:bodyPr wrap="square" rtlCol="0">
            <a:spAutoFit/>
          </a:bodyPr>
          <a:lstStyle/>
          <a:p>
            <a:pPr algn="ctr"/>
            <a:r>
              <a:rPr lang="fr-FR" sz="1400" b="1" dirty="0" smtClean="0">
                <a:solidFill>
                  <a:srgbClr val="E75012"/>
                </a:solidFill>
                <a:latin typeface="Century Gothic" panose="020B0502020202020204" pitchFamily="34" charset="0"/>
                <a:cs typeface="Calibri Light" panose="020F0302020204030204" pitchFamily="34" charset="0"/>
              </a:rPr>
              <a:t>Une large majorité d’entreprises participantes se montre intéressée pour s’impliquer dans les PAT </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2593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ganigramme : Processus 9"/>
          <p:cNvSpPr/>
          <p:nvPr/>
        </p:nvSpPr>
        <p:spPr>
          <a:xfrm>
            <a:off x="8841043" y="4840002"/>
            <a:ext cx="216024" cy="235771"/>
          </a:xfrm>
          <a:prstGeom prst="flowChartProcess">
            <a:avLst/>
          </a:prstGeom>
          <a:solidFill>
            <a:srgbClr val="005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2" name="Rectangle 11"/>
          <p:cNvSpPr/>
          <p:nvPr/>
        </p:nvSpPr>
        <p:spPr>
          <a:xfrm>
            <a:off x="8717598" y="4804000"/>
            <a:ext cx="462914" cy="307777"/>
          </a:xfrm>
          <a:prstGeom prst="rect">
            <a:avLst/>
          </a:prstGeom>
        </p:spPr>
        <p:txBody>
          <a:bodyPr wrap="square">
            <a:spAutoFit/>
          </a:bodyPr>
          <a:lstStyle/>
          <a:p>
            <a:pPr algn="ctr"/>
            <a:r>
              <a:rPr lang="fr-FR" sz="1400" b="1" dirty="0">
                <a:solidFill>
                  <a:prstClr val="white"/>
                </a:solidFill>
                <a:latin typeface="Century Gothic" panose="020B0502020202020204" pitchFamily="34" charset="0"/>
              </a:rPr>
              <a:t>2</a:t>
            </a:r>
          </a:p>
        </p:txBody>
      </p:sp>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289835" y="218767"/>
            <a:ext cx="6480720"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a:solidFill>
                  <a:srgbClr val="4BACC6"/>
                </a:solidFill>
                <a:latin typeface="Century Gothic" panose="020B0502020202020204" pitchFamily="34" charset="0"/>
              </a:rPr>
              <a:t>1ers retours des entreprises interrogées</a:t>
            </a:r>
          </a:p>
        </p:txBody>
      </p:sp>
      <p:pic>
        <p:nvPicPr>
          <p:cNvPr id="26" name="Image 25"/>
          <p:cNvPicPr>
            <a:picLocks noChangeAspect="1"/>
          </p:cNvPicPr>
          <p:nvPr/>
        </p:nvPicPr>
        <p:blipFill>
          <a:blip r:embed="rId3"/>
          <a:stretch>
            <a:fillRect/>
          </a:stretch>
        </p:blipFill>
        <p:spPr>
          <a:xfrm>
            <a:off x="7627382" y="268288"/>
            <a:ext cx="1038314" cy="928786"/>
          </a:xfrm>
          <a:prstGeom prst="rect">
            <a:avLst/>
          </a:prstGeom>
        </p:spPr>
      </p:pic>
      <p:pic>
        <p:nvPicPr>
          <p:cNvPr id="5" name="Image 4"/>
          <p:cNvPicPr>
            <a:picLocks noChangeAspect="1"/>
          </p:cNvPicPr>
          <p:nvPr/>
        </p:nvPicPr>
        <p:blipFill>
          <a:blip r:embed="rId4"/>
          <a:stretch>
            <a:fillRect/>
          </a:stretch>
        </p:blipFill>
        <p:spPr>
          <a:xfrm>
            <a:off x="1043608" y="1347614"/>
            <a:ext cx="6223817" cy="1537264"/>
          </a:xfrm>
          <a:prstGeom prst="rect">
            <a:avLst/>
          </a:prstGeom>
        </p:spPr>
      </p:pic>
      <p:sp>
        <p:nvSpPr>
          <p:cNvPr id="23" name="ZoneTexte 22"/>
          <p:cNvSpPr txBox="1"/>
          <p:nvPr/>
        </p:nvSpPr>
        <p:spPr>
          <a:xfrm>
            <a:off x="304288" y="721871"/>
            <a:ext cx="7181615" cy="523220"/>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10 entreprises nous ont fait part de leur motivations et actions qu’elles mènent déjà pour le système alimentaire local</a:t>
            </a:r>
            <a:endParaRPr lang="fr-FR" sz="1400" b="1" dirty="0">
              <a:solidFill>
                <a:srgbClr val="E75012"/>
              </a:solidFill>
              <a:latin typeface="Century Gothic" panose="020B0502020202020204" pitchFamily="34" charset="0"/>
              <a:cs typeface="Calibri Light" panose="020F0302020204030204" pitchFamily="34" charset="0"/>
            </a:endParaRPr>
          </a:p>
        </p:txBody>
      </p:sp>
      <p:pic>
        <p:nvPicPr>
          <p:cNvPr id="9" name="Image 8"/>
          <p:cNvPicPr>
            <a:picLocks noChangeAspect="1"/>
          </p:cNvPicPr>
          <p:nvPr/>
        </p:nvPicPr>
        <p:blipFill>
          <a:blip r:embed="rId5"/>
          <a:stretch>
            <a:fillRect/>
          </a:stretch>
        </p:blipFill>
        <p:spPr>
          <a:xfrm>
            <a:off x="369124" y="3028894"/>
            <a:ext cx="6984776" cy="1908350"/>
          </a:xfrm>
          <a:prstGeom prst="rect">
            <a:avLst/>
          </a:prstGeom>
        </p:spPr>
      </p:pic>
    </p:spTree>
    <p:extLst>
      <p:ext uri="{BB962C8B-B14F-4D97-AF65-F5344CB8AC3E}">
        <p14:creationId xmlns:p14="http://schemas.microsoft.com/office/powerpoint/2010/main" val="278274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pic>
        <p:nvPicPr>
          <p:cNvPr id="28" name="Image 27"/>
          <p:cNvPicPr>
            <a:picLocks noChangeAspect="1"/>
          </p:cNvPicPr>
          <p:nvPr/>
        </p:nvPicPr>
        <p:blipFill rotWithShape="1">
          <a:blip r:embed="rId3" cstate="email">
            <a:extLst>
              <a:ext uri="{28A0092B-C50C-407E-A947-70E740481C1C}">
                <a14:useLocalDpi xmlns:a14="http://schemas.microsoft.com/office/drawing/2010/main"/>
              </a:ext>
            </a:extLst>
          </a:blip>
          <a:srcRect t="-122"/>
          <a:stretch/>
        </p:blipFill>
        <p:spPr>
          <a:xfrm>
            <a:off x="-18704" y="-6235"/>
            <a:ext cx="1629119" cy="5143500"/>
          </a:xfrm>
          <a:prstGeom prst="rect">
            <a:avLst/>
          </a:prstGeom>
        </p:spPr>
      </p:pic>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1958072" y="350290"/>
            <a:ext cx="5541093"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fr-FR" sz="2800" b="1" dirty="0" smtClean="0">
                <a:solidFill>
                  <a:schemeClr val="bg1"/>
                </a:solidFill>
                <a:latin typeface="Century Gothic" panose="020B0502020202020204" pitchFamily="34" charset="0"/>
              </a:rPr>
              <a:t>Sommaire</a:t>
            </a:r>
            <a:endParaRPr lang="fr-FR" sz="2800" b="1" dirty="0">
              <a:solidFill>
                <a:schemeClr val="bg1"/>
              </a:solidFill>
              <a:latin typeface="Century Gothic" panose="020B0502020202020204" pitchFamily="34" charset="0"/>
            </a:endParaRPr>
          </a:p>
        </p:txBody>
      </p:sp>
      <p:sp>
        <p:nvSpPr>
          <p:cNvPr id="17" name="ZoneTexte 16">
            <a:extLst>
              <a:ext uri="{FF2B5EF4-FFF2-40B4-BE49-F238E27FC236}">
                <a16:creationId xmlns="" xmlns:a16="http://schemas.microsoft.com/office/drawing/2014/main" id="{68A805B1-6CEF-443E-8A93-FF593D8C96AC}"/>
              </a:ext>
            </a:extLst>
          </p:cNvPr>
          <p:cNvSpPr txBox="1"/>
          <p:nvPr/>
        </p:nvSpPr>
        <p:spPr>
          <a:xfrm>
            <a:off x="1983261" y="1408003"/>
            <a:ext cx="5829100" cy="3323987"/>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chemeClr val="bg1"/>
                </a:solidFill>
                <a:latin typeface="Century Gothic" panose="020B0502020202020204" pitchFamily="34" charset="0"/>
              </a:rPr>
              <a:t>Présentation </a:t>
            </a:r>
            <a:r>
              <a:rPr lang="fr-FR" sz="1600" b="1" dirty="0">
                <a:solidFill>
                  <a:schemeClr val="bg1"/>
                </a:solidFill>
                <a:latin typeface="Century Gothic" panose="020B0502020202020204" pitchFamily="34" charset="0"/>
              </a:rPr>
              <a:t>des </a:t>
            </a:r>
            <a:r>
              <a:rPr lang="fr-FR" sz="1600" b="1" dirty="0" smtClean="0">
                <a:solidFill>
                  <a:schemeClr val="bg1"/>
                </a:solidFill>
                <a:latin typeface="Century Gothic" panose="020B0502020202020204" pitchFamily="34" charset="0"/>
              </a:rPr>
              <a:t>intervenants et du projet « à table ! » </a:t>
            </a:r>
            <a:endParaRPr lang="fr-FR" sz="1600" b="1" dirty="0">
              <a:solidFill>
                <a:schemeClr val="bg1"/>
              </a:solidFill>
              <a:latin typeface="Century Gothic" panose="020B0502020202020204" pitchFamily="34" charset="0"/>
            </a:endParaRPr>
          </a:p>
          <a:p>
            <a:pPr marL="285750" indent="-285750">
              <a:buFont typeface="Arial" panose="020B0604020202020204" pitchFamily="34" charset="0"/>
              <a:buChar char="•"/>
            </a:pPr>
            <a:endParaRPr lang="fr-FR" sz="1000" b="1" dirty="0">
              <a:solidFill>
                <a:schemeClr val="bg1"/>
              </a:solidFill>
              <a:latin typeface="Century Gothic" panose="020B0502020202020204" pitchFamily="34" charset="0"/>
            </a:endParaRPr>
          </a:p>
          <a:p>
            <a:pPr marL="285750" indent="-285750">
              <a:buFont typeface="Arial" panose="020B0604020202020204" pitchFamily="34" charset="0"/>
              <a:buChar char="•"/>
            </a:pPr>
            <a:r>
              <a:rPr lang="fr-FR" sz="1600" b="1" dirty="0" smtClean="0">
                <a:solidFill>
                  <a:schemeClr val="bg1"/>
                </a:solidFill>
                <a:latin typeface="Century Gothic" panose="020B0502020202020204" pitchFamily="34" charset="0"/>
              </a:rPr>
              <a:t>Pourquoi </a:t>
            </a:r>
            <a:r>
              <a:rPr lang="fr-FR" sz="1600" b="1" dirty="0">
                <a:solidFill>
                  <a:schemeClr val="bg1"/>
                </a:solidFill>
                <a:latin typeface="Century Gothic" panose="020B0502020202020204" pitchFamily="34" charset="0"/>
              </a:rPr>
              <a:t>mobiliser les entreprises dans les PAT ?</a:t>
            </a:r>
          </a:p>
          <a:p>
            <a:pPr marL="1200150" lvl="2" indent="-285750">
              <a:buFont typeface="Arial" panose="020B0604020202020204" pitchFamily="34" charset="0"/>
              <a:buChar char="•"/>
            </a:pPr>
            <a:r>
              <a:rPr lang="fr-FR" sz="1600" b="1" dirty="0">
                <a:solidFill>
                  <a:schemeClr val="bg1"/>
                </a:solidFill>
                <a:latin typeface="Century Gothic" panose="020B0502020202020204" pitchFamily="34" charset="0"/>
              </a:rPr>
              <a:t>Intérêts, opportunités, freins, leviers</a:t>
            </a:r>
          </a:p>
          <a:p>
            <a:pPr marL="1200150" lvl="2" indent="-285750">
              <a:buFont typeface="Arial" panose="020B0604020202020204" pitchFamily="34" charset="0"/>
              <a:buChar char="•"/>
            </a:pPr>
            <a:r>
              <a:rPr lang="fr-FR" sz="1600" b="1" dirty="0">
                <a:solidFill>
                  <a:schemeClr val="bg1"/>
                </a:solidFill>
                <a:latin typeface="Century Gothic" panose="020B0502020202020204" pitchFamily="34" charset="0"/>
              </a:rPr>
              <a:t>Retours d’expérience</a:t>
            </a:r>
          </a:p>
          <a:p>
            <a:pPr marL="285750" indent="-285750">
              <a:buFont typeface="Arial" panose="020B0604020202020204" pitchFamily="34" charset="0"/>
              <a:buChar char="•"/>
            </a:pPr>
            <a:endParaRPr lang="fr-FR" sz="1000" b="1" dirty="0">
              <a:solidFill>
                <a:schemeClr val="bg1"/>
              </a:solidFill>
              <a:latin typeface="Century Gothic" panose="020B0502020202020204" pitchFamily="34" charset="0"/>
            </a:endParaRPr>
          </a:p>
          <a:p>
            <a:pPr marL="285750" indent="-285750">
              <a:buFont typeface="Arial" panose="020B0604020202020204" pitchFamily="34" charset="0"/>
              <a:buChar char="•"/>
            </a:pPr>
            <a:r>
              <a:rPr lang="fr-FR" sz="1600" b="1" dirty="0" smtClean="0">
                <a:solidFill>
                  <a:schemeClr val="bg1"/>
                </a:solidFill>
                <a:latin typeface="Century Gothic" panose="020B0502020202020204" pitchFamily="34" charset="0"/>
              </a:rPr>
              <a:t>Pause</a:t>
            </a:r>
            <a:endParaRPr lang="fr-FR" sz="1600" b="1" dirty="0">
              <a:solidFill>
                <a:schemeClr val="bg1"/>
              </a:solidFill>
              <a:latin typeface="Century Gothic" panose="020B0502020202020204" pitchFamily="34" charset="0"/>
            </a:endParaRPr>
          </a:p>
          <a:p>
            <a:pPr marL="285750" indent="-285750">
              <a:buFont typeface="Arial" panose="020B0604020202020204" pitchFamily="34" charset="0"/>
              <a:buChar char="•"/>
            </a:pPr>
            <a:endParaRPr lang="fr-FR" sz="1000" b="1" dirty="0">
              <a:solidFill>
                <a:schemeClr val="bg1"/>
              </a:solidFill>
              <a:latin typeface="Century Gothic" panose="020B0502020202020204" pitchFamily="34" charset="0"/>
            </a:endParaRPr>
          </a:p>
          <a:p>
            <a:pPr marL="285750" indent="-285750">
              <a:buFont typeface="Arial" panose="020B0604020202020204" pitchFamily="34" charset="0"/>
              <a:buChar char="•"/>
            </a:pPr>
            <a:r>
              <a:rPr lang="fr-FR" sz="1600" b="1" dirty="0" smtClean="0">
                <a:solidFill>
                  <a:schemeClr val="bg1"/>
                </a:solidFill>
                <a:latin typeface="Century Gothic" panose="020B0502020202020204" pitchFamily="34" charset="0"/>
              </a:rPr>
              <a:t>Ateliers </a:t>
            </a:r>
            <a:r>
              <a:rPr lang="fr-FR" sz="1600" b="1" dirty="0">
                <a:solidFill>
                  <a:schemeClr val="bg1"/>
                </a:solidFill>
                <a:latin typeface="Century Gothic" panose="020B0502020202020204" pitchFamily="34" charset="0"/>
              </a:rPr>
              <a:t>thématiques en </a:t>
            </a:r>
            <a:r>
              <a:rPr lang="fr-FR" sz="1600" b="1" dirty="0" smtClean="0">
                <a:solidFill>
                  <a:schemeClr val="bg1"/>
                </a:solidFill>
                <a:latin typeface="Century Gothic" panose="020B0502020202020204" pitchFamily="34" charset="0"/>
              </a:rPr>
              <a:t>sous-groupes</a:t>
            </a:r>
            <a:endParaRPr lang="fr-FR" sz="1600" b="1" dirty="0">
              <a:solidFill>
                <a:schemeClr val="bg1"/>
              </a:solidFill>
              <a:latin typeface="Century Gothic" panose="020B0502020202020204" pitchFamily="34" charset="0"/>
            </a:endParaRPr>
          </a:p>
          <a:p>
            <a:pPr marL="1200150" lvl="2" indent="-285750">
              <a:buFont typeface="Arial" panose="020B0604020202020204" pitchFamily="34" charset="0"/>
              <a:buChar char="•"/>
            </a:pPr>
            <a:r>
              <a:rPr lang="fr-FR" sz="1600" b="1" dirty="0">
                <a:solidFill>
                  <a:schemeClr val="bg1"/>
                </a:solidFill>
                <a:latin typeface="Century Gothic" panose="020B0502020202020204" pitchFamily="34" charset="0"/>
              </a:rPr>
              <a:t>30’ de brainstorming suivi de 3x5’ de présentation en plénière</a:t>
            </a:r>
          </a:p>
          <a:p>
            <a:pPr marL="285750" indent="-285750">
              <a:buFont typeface="Arial" panose="020B0604020202020204" pitchFamily="34" charset="0"/>
              <a:buChar char="•"/>
            </a:pPr>
            <a:endParaRPr lang="fr-FR" sz="1000" b="1" dirty="0">
              <a:solidFill>
                <a:schemeClr val="bg1"/>
              </a:solidFill>
              <a:latin typeface="Century Gothic" panose="020B0502020202020204" pitchFamily="34" charset="0"/>
            </a:endParaRPr>
          </a:p>
          <a:p>
            <a:pPr marL="285750" indent="-285750">
              <a:buFont typeface="Arial" panose="020B0604020202020204" pitchFamily="34" charset="0"/>
              <a:buChar char="•"/>
            </a:pPr>
            <a:r>
              <a:rPr lang="fr-FR" sz="1600" b="1" dirty="0" smtClean="0">
                <a:solidFill>
                  <a:schemeClr val="bg1"/>
                </a:solidFill>
                <a:latin typeface="Century Gothic" panose="020B0502020202020204" pitchFamily="34" charset="0"/>
              </a:rPr>
              <a:t>Encourager </a:t>
            </a:r>
            <a:r>
              <a:rPr lang="fr-FR" sz="1600" b="1" dirty="0">
                <a:solidFill>
                  <a:schemeClr val="bg1"/>
                </a:solidFill>
                <a:latin typeface="Century Gothic" panose="020B0502020202020204" pitchFamily="34" charset="0"/>
              </a:rPr>
              <a:t>l’engagement territorial des entreprises</a:t>
            </a:r>
          </a:p>
          <a:p>
            <a:pPr marL="285750" indent="-285750">
              <a:buFont typeface="Arial" panose="020B0604020202020204" pitchFamily="34" charset="0"/>
              <a:buChar char="•"/>
            </a:pPr>
            <a:endParaRPr lang="fr-FR" sz="1000" b="1" dirty="0">
              <a:solidFill>
                <a:schemeClr val="bg1"/>
              </a:solidFill>
              <a:latin typeface="Century Gothic" panose="020B0502020202020204" pitchFamily="34" charset="0"/>
            </a:endParaRPr>
          </a:p>
          <a:p>
            <a:pPr marL="285750" indent="-285750">
              <a:buFont typeface="Arial" panose="020B0604020202020204" pitchFamily="34" charset="0"/>
              <a:buChar char="•"/>
            </a:pPr>
            <a:r>
              <a:rPr lang="fr-FR" sz="1600" b="1" dirty="0" smtClean="0">
                <a:solidFill>
                  <a:schemeClr val="bg1"/>
                </a:solidFill>
                <a:latin typeface="Century Gothic" panose="020B0502020202020204" pitchFamily="34" charset="0"/>
              </a:rPr>
              <a:t>Questions &amp; réponses </a:t>
            </a:r>
            <a:endParaRPr lang="fr-FR" sz="1600" b="1" dirty="0">
              <a:solidFill>
                <a:schemeClr val="bg1"/>
              </a:solidFill>
              <a:latin typeface="Century Gothic" panose="020B0502020202020204" pitchFamily="34" charset="0"/>
            </a:endParaRPr>
          </a:p>
        </p:txBody>
      </p:sp>
      <p:sp>
        <p:nvSpPr>
          <p:cNvPr id="2" name="Rectangle 1"/>
          <p:cNvSpPr/>
          <p:nvPr/>
        </p:nvSpPr>
        <p:spPr>
          <a:xfrm>
            <a:off x="6948264" y="123478"/>
            <a:ext cx="2088232" cy="11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7923165" y="212348"/>
            <a:ext cx="1041323" cy="104132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rotWithShape="1">
          <a:blip r:embed="rId4"/>
          <a:srcRect r="71760" b="78000"/>
          <a:stretch/>
        </p:blipFill>
        <p:spPr>
          <a:xfrm>
            <a:off x="7076002" y="231450"/>
            <a:ext cx="911218" cy="1003117"/>
          </a:xfrm>
          <a:prstGeom prst="rect">
            <a:avLst/>
          </a:prstGeom>
        </p:spPr>
      </p:pic>
      <p:pic>
        <p:nvPicPr>
          <p:cNvPr id="8" name="object 6"/>
          <p:cNvPicPr/>
          <p:nvPr/>
        </p:nvPicPr>
        <p:blipFill>
          <a:blip r:embed="rId5" cstate="print"/>
          <a:stretch>
            <a:fillRect/>
          </a:stretch>
        </p:blipFill>
        <p:spPr>
          <a:xfrm>
            <a:off x="7881867" y="419580"/>
            <a:ext cx="1056525" cy="515337"/>
          </a:xfrm>
          <a:prstGeom prst="rect">
            <a:avLst/>
          </a:prstGeom>
        </p:spPr>
      </p:pic>
      <p:sp>
        <p:nvSpPr>
          <p:cNvPr id="14" name="Rectangle 13"/>
          <p:cNvSpPr/>
          <p:nvPr/>
        </p:nvSpPr>
        <p:spPr>
          <a:xfrm>
            <a:off x="1829012" y="1635646"/>
            <a:ext cx="385042" cy="523220"/>
          </a:xfrm>
          <a:prstGeom prst="rect">
            <a:avLst/>
          </a:prstGeom>
        </p:spPr>
        <p:txBody>
          <a:bodyPr wrap="none">
            <a:spAutoFit/>
          </a:bodyPr>
          <a:lstStyle/>
          <a:p>
            <a:r>
              <a:rPr lang="fr-FR" sz="2800" b="1" dirty="0" smtClean="0">
                <a:solidFill>
                  <a:prstClr val="white"/>
                </a:solidFill>
                <a:latin typeface="Century Gothic" panose="020B0502020202020204" pitchFamily="34" charset="0"/>
              </a:rPr>
              <a:t>1</a:t>
            </a:r>
            <a:endParaRPr lang="fr-FR" dirty="0"/>
          </a:p>
        </p:txBody>
      </p:sp>
      <p:sp>
        <p:nvSpPr>
          <p:cNvPr id="18" name="Rectangle 17"/>
          <p:cNvSpPr/>
          <p:nvPr/>
        </p:nvSpPr>
        <p:spPr>
          <a:xfrm>
            <a:off x="1785560" y="2912376"/>
            <a:ext cx="385042" cy="523220"/>
          </a:xfrm>
          <a:prstGeom prst="rect">
            <a:avLst/>
          </a:prstGeom>
        </p:spPr>
        <p:txBody>
          <a:bodyPr wrap="none">
            <a:spAutoFit/>
          </a:bodyPr>
          <a:lstStyle/>
          <a:p>
            <a:r>
              <a:rPr lang="fr-FR" sz="2800" b="1" dirty="0" smtClean="0">
                <a:solidFill>
                  <a:prstClr val="white"/>
                </a:solidFill>
                <a:latin typeface="Century Gothic" panose="020B0502020202020204" pitchFamily="34" charset="0"/>
              </a:rPr>
              <a:t>2</a:t>
            </a:r>
            <a:endParaRPr lang="fr-FR" dirty="0"/>
          </a:p>
        </p:txBody>
      </p:sp>
      <p:sp>
        <p:nvSpPr>
          <p:cNvPr id="19" name="Rectangle 18"/>
          <p:cNvSpPr/>
          <p:nvPr/>
        </p:nvSpPr>
        <p:spPr>
          <a:xfrm>
            <a:off x="1800928" y="3795636"/>
            <a:ext cx="385042" cy="523220"/>
          </a:xfrm>
          <a:prstGeom prst="rect">
            <a:avLst/>
          </a:prstGeom>
        </p:spPr>
        <p:txBody>
          <a:bodyPr wrap="none">
            <a:spAutoFit/>
          </a:bodyPr>
          <a:lstStyle/>
          <a:p>
            <a:r>
              <a:rPr lang="fr-FR" sz="2800" b="1" dirty="0" smtClean="0">
                <a:solidFill>
                  <a:prstClr val="white"/>
                </a:solidFill>
                <a:latin typeface="Century Gothic" panose="020B0502020202020204" pitchFamily="34" charset="0"/>
              </a:rPr>
              <a:t>3</a:t>
            </a:r>
            <a:endParaRPr lang="fr-FR" dirty="0"/>
          </a:p>
        </p:txBody>
      </p:sp>
    </p:spTree>
    <p:extLst>
      <p:ext uri="{BB962C8B-B14F-4D97-AF65-F5344CB8AC3E}">
        <p14:creationId xmlns:p14="http://schemas.microsoft.com/office/powerpoint/2010/main" val="2486591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pPr defTabSz="914103"/>
            <a:fld id="{735C9A8D-5B1C-4BCC-9E63-E9942D393BB9}" type="slidenum">
              <a:rPr lang="fr-FR"/>
              <a:pPr defTabSz="914103"/>
              <a:t>20</a:t>
            </a:fld>
            <a:endParaRPr lang="fr-FR" dirty="0"/>
          </a:p>
        </p:txBody>
      </p:sp>
      <p:sp>
        <p:nvSpPr>
          <p:cNvPr id="11" name="Rectangle 10"/>
          <p:cNvSpPr/>
          <p:nvPr/>
        </p:nvSpPr>
        <p:spPr>
          <a:xfrm>
            <a:off x="267005" y="232270"/>
            <a:ext cx="8761495" cy="340221"/>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INTERETS / MOTIVATIONS D'UNE MOBILISATION DANS les </a:t>
            </a:r>
            <a:r>
              <a:rPr lang="fr-FR" sz="1600" b="1" cap="all" dirty="0" smtClean="0">
                <a:solidFill>
                  <a:schemeClr val="bg1">
                    <a:lumMod val="65000"/>
                  </a:schemeClr>
                </a:solidFill>
                <a:latin typeface="Century Gothic" panose="020B0502020202020204" pitchFamily="34" charset="0"/>
              </a:rPr>
              <a:t>PAT</a:t>
            </a:r>
            <a:endParaRPr lang="fr-FR" sz="1600" b="1" cap="all" dirty="0">
              <a:solidFill>
                <a:schemeClr val="bg1">
                  <a:lumMod val="65000"/>
                </a:schemeClr>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2" name="Image 1"/>
          <p:cNvPicPr>
            <a:picLocks noChangeAspect="1"/>
          </p:cNvPicPr>
          <p:nvPr/>
        </p:nvPicPr>
        <p:blipFill>
          <a:blip r:embed="rId4"/>
          <a:stretch>
            <a:fillRect/>
          </a:stretch>
        </p:blipFill>
        <p:spPr>
          <a:xfrm>
            <a:off x="921640" y="1339739"/>
            <a:ext cx="7300719" cy="3567225"/>
          </a:xfrm>
          <a:prstGeom prst="rect">
            <a:avLst/>
          </a:prstGeom>
        </p:spPr>
      </p:pic>
      <p:sp>
        <p:nvSpPr>
          <p:cNvPr id="15" name="ZoneTexte 14"/>
          <p:cNvSpPr txBox="1"/>
          <p:nvPr/>
        </p:nvSpPr>
        <p:spPr>
          <a:xfrm>
            <a:off x="340170" y="572491"/>
            <a:ext cx="7181615" cy="1169551"/>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Les entreprises sont intéressées par un rapprochement avec leur PAT lorsque cela soutient une stratégie de (</a:t>
            </a:r>
            <a:r>
              <a:rPr lang="fr-FR" sz="1400" b="1" dirty="0" err="1" smtClean="0">
                <a:solidFill>
                  <a:srgbClr val="E75012"/>
                </a:solidFill>
                <a:latin typeface="Century Gothic" panose="020B0502020202020204" pitchFamily="34" charset="0"/>
                <a:cs typeface="Calibri Light" panose="020F0302020204030204" pitchFamily="34" charset="0"/>
              </a:rPr>
              <a:t>re</a:t>
            </a:r>
            <a:r>
              <a:rPr lang="fr-FR" sz="1400" b="1" dirty="0" smtClean="0">
                <a:solidFill>
                  <a:srgbClr val="E75012"/>
                </a:solidFill>
                <a:latin typeface="Century Gothic" panose="020B0502020202020204" pitchFamily="34" charset="0"/>
                <a:cs typeface="Calibri Light" panose="020F0302020204030204" pitchFamily="34" charset="0"/>
              </a:rPr>
              <a:t>)ancrage local : la resto </a:t>
            </a:r>
            <a:r>
              <a:rPr lang="fr-FR" sz="1400" b="1" dirty="0" err="1" smtClean="0">
                <a:solidFill>
                  <a:srgbClr val="E75012"/>
                </a:solidFill>
                <a:latin typeface="Century Gothic" panose="020B0502020202020204" pitchFamily="34" charset="0"/>
                <a:cs typeface="Calibri Light" panose="020F0302020204030204" pitchFamily="34" charset="0"/>
              </a:rPr>
              <a:t>co</a:t>
            </a:r>
            <a:r>
              <a:rPr lang="fr-FR" sz="1400" b="1" dirty="0" smtClean="0">
                <a:solidFill>
                  <a:srgbClr val="E75012"/>
                </a:solidFill>
                <a:latin typeface="Century Gothic" panose="020B0502020202020204" pitchFamily="34" charset="0"/>
                <a:cs typeface="Calibri Light" panose="020F0302020204030204" pitchFamily="34" charset="0"/>
              </a:rPr>
              <a:t> et la GMS locale représentent alors de nouveaux marchés ou formes de commercialisation. </a:t>
            </a:r>
          </a:p>
          <a:p>
            <a:r>
              <a:rPr lang="fr-FR" sz="1400" b="1" dirty="0" smtClean="0">
                <a:solidFill>
                  <a:srgbClr val="E75012"/>
                </a:solidFill>
                <a:latin typeface="Century Gothic" panose="020B0502020202020204" pitchFamily="34" charset="0"/>
                <a:cs typeface="Calibri Light" panose="020F0302020204030204" pitchFamily="34" charset="0"/>
              </a:rPr>
              <a:t>Très fréquemment les valeurs des dirigeants sont déterminantes dans cette démarche</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2054013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pPr defTabSz="914103"/>
            <a:fld id="{735C9A8D-5B1C-4BCC-9E63-E9942D393BB9}" type="slidenum">
              <a:rPr lang="fr-FR"/>
              <a:pPr defTabSz="914103"/>
              <a:t>21</a:t>
            </a:fld>
            <a:endParaRPr lang="fr-FR" dirty="0"/>
          </a:p>
        </p:txBody>
      </p:sp>
      <p:sp>
        <p:nvSpPr>
          <p:cNvPr id="11" name="Rectangle 10"/>
          <p:cNvSpPr/>
          <p:nvPr/>
        </p:nvSpPr>
        <p:spPr>
          <a:xfrm>
            <a:off x="305232" y="232912"/>
            <a:ext cx="8761495" cy="363176"/>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ACTIONS DE MOBILISATION - </a:t>
            </a:r>
            <a:r>
              <a:rPr lang="fr-FR" sz="1600" b="1" cap="all" dirty="0">
                <a:solidFill>
                  <a:schemeClr val="accent6"/>
                </a:solidFill>
                <a:latin typeface="Century Gothic" panose="020B0502020202020204" pitchFamily="34" charset="0"/>
              </a:rPr>
              <a:t>DÉJÀ </a:t>
            </a:r>
            <a:r>
              <a:rPr lang="fr-FR" sz="1600" b="1" cap="all" dirty="0" smtClean="0">
                <a:solidFill>
                  <a:schemeClr val="accent6"/>
                </a:solidFill>
                <a:latin typeface="Century Gothic" panose="020B0502020202020204" pitchFamily="34" charset="0"/>
              </a:rPr>
              <a:t>Déployées</a:t>
            </a:r>
            <a:endParaRPr lang="fr-FR" sz="1600" b="1" cap="all" dirty="0">
              <a:solidFill>
                <a:schemeClr val="accent6"/>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2" name="Image 1"/>
          <p:cNvPicPr>
            <a:picLocks noChangeAspect="1"/>
          </p:cNvPicPr>
          <p:nvPr/>
        </p:nvPicPr>
        <p:blipFill>
          <a:blip r:embed="rId4"/>
          <a:stretch>
            <a:fillRect/>
          </a:stretch>
        </p:blipFill>
        <p:spPr>
          <a:xfrm>
            <a:off x="793487" y="1277533"/>
            <a:ext cx="7557025" cy="4165511"/>
          </a:xfrm>
          <a:prstGeom prst="rect">
            <a:avLst/>
          </a:prstGeom>
        </p:spPr>
      </p:pic>
      <p:sp>
        <p:nvSpPr>
          <p:cNvPr id="24" name="ZoneTexte 23"/>
          <p:cNvSpPr txBox="1"/>
          <p:nvPr/>
        </p:nvSpPr>
        <p:spPr>
          <a:xfrm>
            <a:off x="312306" y="773993"/>
            <a:ext cx="7181615" cy="523220"/>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Les entreprises nous remontent un foisonnement d’actions déjà déployée, sur les champs économiques, environnementaux et sociaux</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3880593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pPr defTabSz="914103"/>
            <a:fld id="{735C9A8D-5B1C-4BCC-9E63-E9942D393BB9}" type="slidenum">
              <a:rPr lang="fr-FR"/>
              <a:pPr defTabSz="914103"/>
              <a:t>22</a:t>
            </a:fld>
            <a:endParaRPr lang="fr-FR" dirty="0"/>
          </a:p>
        </p:txBody>
      </p:sp>
      <p:sp>
        <p:nvSpPr>
          <p:cNvPr id="11" name="Rectangle 10"/>
          <p:cNvSpPr/>
          <p:nvPr/>
        </p:nvSpPr>
        <p:spPr>
          <a:xfrm>
            <a:off x="305232" y="232912"/>
            <a:ext cx="8761495" cy="363176"/>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ACTIONS DE MOBILISATION - </a:t>
            </a:r>
            <a:r>
              <a:rPr lang="fr-FR" sz="1600" b="1" cap="all" dirty="0">
                <a:solidFill>
                  <a:schemeClr val="accent6"/>
                </a:solidFill>
                <a:latin typeface="Century Gothic" panose="020B0502020202020204" pitchFamily="34" charset="0"/>
              </a:rPr>
              <a:t>DÉJÀ </a:t>
            </a:r>
            <a:r>
              <a:rPr lang="fr-FR" sz="1600" b="1" cap="all" dirty="0" smtClean="0">
                <a:solidFill>
                  <a:schemeClr val="accent6"/>
                </a:solidFill>
                <a:latin typeface="Century Gothic" panose="020B0502020202020204" pitchFamily="34" charset="0"/>
              </a:rPr>
              <a:t>Déployées</a:t>
            </a:r>
            <a:endParaRPr lang="fr-FR" sz="1600" b="1" cap="all" dirty="0">
              <a:solidFill>
                <a:schemeClr val="accent6"/>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3" name="Image 2"/>
          <p:cNvPicPr>
            <a:picLocks noChangeAspect="1"/>
          </p:cNvPicPr>
          <p:nvPr/>
        </p:nvPicPr>
        <p:blipFill>
          <a:blip r:embed="rId4"/>
          <a:stretch>
            <a:fillRect/>
          </a:stretch>
        </p:blipFill>
        <p:spPr>
          <a:xfrm>
            <a:off x="827584" y="1156700"/>
            <a:ext cx="7014039" cy="3866211"/>
          </a:xfrm>
          <a:prstGeom prst="rect">
            <a:avLst/>
          </a:prstGeom>
        </p:spPr>
      </p:pic>
      <p:sp>
        <p:nvSpPr>
          <p:cNvPr id="41" name="ZoneTexte 40"/>
          <p:cNvSpPr txBox="1"/>
          <p:nvPr/>
        </p:nvSpPr>
        <p:spPr>
          <a:xfrm>
            <a:off x="312306" y="680958"/>
            <a:ext cx="7181615" cy="738664"/>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Les coopérations avec les autres opérateurs permettent de resserrer les liens pour un partage des outils de production, des produits de meilleur qualité, une meilleure rémunération des producteurs</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3146843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pPr defTabSz="914103"/>
            <a:fld id="{735C9A8D-5B1C-4BCC-9E63-E9942D393BB9}" type="slidenum">
              <a:rPr lang="fr-FR"/>
              <a:pPr defTabSz="914103"/>
              <a:t>23</a:t>
            </a:fld>
            <a:endParaRPr lang="fr-FR" dirty="0"/>
          </a:p>
        </p:txBody>
      </p:sp>
      <p:sp>
        <p:nvSpPr>
          <p:cNvPr id="11" name="Rectangle 10"/>
          <p:cNvSpPr/>
          <p:nvPr/>
        </p:nvSpPr>
        <p:spPr>
          <a:xfrm>
            <a:off x="305232" y="232912"/>
            <a:ext cx="8761495" cy="363176"/>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ACTIONS DE MOBILISATION - </a:t>
            </a:r>
            <a:r>
              <a:rPr lang="fr-FR" sz="1600" b="1" cap="all" dirty="0">
                <a:solidFill>
                  <a:schemeClr val="accent6"/>
                </a:solidFill>
                <a:latin typeface="Century Gothic" panose="020B0502020202020204" pitchFamily="34" charset="0"/>
              </a:rPr>
              <a:t>DÉJÀ </a:t>
            </a:r>
            <a:r>
              <a:rPr lang="fr-FR" sz="1600" b="1" cap="all" dirty="0" smtClean="0">
                <a:solidFill>
                  <a:schemeClr val="accent6"/>
                </a:solidFill>
                <a:latin typeface="Century Gothic" panose="020B0502020202020204" pitchFamily="34" charset="0"/>
              </a:rPr>
              <a:t>Déployées</a:t>
            </a:r>
            <a:endParaRPr lang="fr-FR" sz="1600" b="1" cap="all" dirty="0">
              <a:solidFill>
                <a:schemeClr val="accent6"/>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3" name="Image 2"/>
          <p:cNvPicPr>
            <a:picLocks noChangeAspect="1"/>
          </p:cNvPicPr>
          <p:nvPr/>
        </p:nvPicPr>
        <p:blipFill>
          <a:blip r:embed="rId4"/>
          <a:stretch>
            <a:fillRect/>
          </a:stretch>
        </p:blipFill>
        <p:spPr>
          <a:xfrm>
            <a:off x="1115616" y="1233194"/>
            <a:ext cx="6870023" cy="3786828"/>
          </a:xfrm>
          <a:prstGeom prst="rect">
            <a:avLst/>
          </a:prstGeom>
        </p:spPr>
      </p:pic>
      <p:sp>
        <p:nvSpPr>
          <p:cNvPr id="29" name="ZoneTexte 28"/>
          <p:cNvSpPr txBox="1"/>
          <p:nvPr/>
        </p:nvSpPr>
        <p:spPr>
          <a:xfrm>
            <a:off x="312306" y="680958"/>
            <a:ext cx="7181615" cy="523220"/>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Les actions en faveur de l’environnement consistent souvent en la valorisation des sous-produits de fabrication  </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1870871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2"/>
          <p:cNvSpPr>
            <a:spLocks noGrp="1"/>
          </p:cNvSpPr>
          <p:nvPr>
            <p:ph type="sldNum" sz="quarter" idx="11"/>
          </p:nvPr>
        </p:nvSpPr>
        <p:spPr/>
        <p:txBody>
          <a:bodyPr/>
          <a:lstStyle/>
          <a:p>
            <a:pPr defTabSz="914103"/>
            <a:fld id="{735C9A8D-5B1C-4BCC-9E63-E9942D393BB9}" type="slidenum">
              <a:rPr lang="fr-FR"/>
              <a:pPr defTabSz="914103"/>
              <a:t>24</a:t>
            </a:fld>
            <a:endParaRPr lang="fr-FR" dirty="0"/>
          </a:p>
        </p:txBody>
      </p:sp>
      <p:sp>
        <p:nvSpPr>
          <p:cNvPr id="11" name="Rectangle 10"/>
          <p:cNvSpPr/>
          <p:nvPr/>
        </p:nvSpPr>
        <p:spPr>
          <a:xfrm>
            <a:off x="305232" y="232912"/>
            <a:ext cx="8761495" cy="363176"/>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ACTIONS DE MOBILISATION - </a:t>
            </a:r>
            <a:r>
              <a:rPr lang="fr-FR" sz="1600" b="1" cap="all" dirty="0">
                <a:solidFill>
                  <a:schemeClr val="accent6"/>
                </a:solidFill>
                <a:latin typeface="Century Gothic" panose="020B0502020202020204" pitchFamily="34" charset="0"/>
              </a:rPr>
              <a:t>DÉJÀ </a:t>
            </a:r>
            <a:r>
              <a:rPr lang="fr-FR" sz="1600" b="1" cap="all" dirty="0" smtClean="0">
                <a:solidFill>
                  <a:schemeClr val="accent6"/>
                </a:solidFill>
                <a:latin typeface="Century Gothic" panose="020B0502020202020204" pitchFamily="34" charset="0"/>
              </a:rPr>
              <a:t>Déployées</a:t>
            </a:r>
            <a:endParaRPr lang="fr-FR" sz="1600" b="1" cap="all" dirty="0">
              <a:solidFill>
                <a:schemeClr val="accent6"/>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3" name="Image 2"/>
          <p:cNvPicPr>
            <a:picLocks noChangeAspect="1"/>
          </p:cNvPicPr>
          <p:nvPr/>
        </p:nvPicPr>
        <p:blipFill>
          <a:blip r:embed="rId4"/>
          <a:stretch>
            <a:fillRect/>
          </a:stretch>
        </p:blipFill>
        <p:spPr>
          <a:xfrm>
            <a:off x="793488" y="1003692"/>
            <a:ext cx="7557025" cy="4160346"/>
          </a:xfrm>
          <a:prstGeom prst="rect">
            <a:avLst/>
          </a:prstGeom>
        </p:spPr>
      </p:pic>
      <p:sp>
        <p:nvSpPr>
          <p:cNvPr id="46" name="ZoneTexte 45"/>
          <p:cNvSpPr txBox="1"/>
          <p:nvPr/>
        </p:nvSpPr>
        <p:spPr>
          <a:xfrm>
            <a:off x="312306" y="680958"/>
            <a:ext cx="7181615" cy="523220"/>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Prix solidaires, dons alimentaires, sensibilisation au bien manger, mécénat, … sont autant d’engagements sociétaux possibles</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3583186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2011" y="232267"/>
            <a:ext cx="8761495" cy="363176"/>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ACTIONS DE MOBILISATION - </a:t>
            </a:r>
            <a:r>
              <a:rPr lang="fr-FR" sz="1600" b="1" cap="all" dirty="0" smtClean="0">
                <a:solidFill>
                  <a:srgbClr val="00B050"/>
                </a:solidFill>
                <a:latin typeface="Century Gothic" panose="020B0502020202020204" pitchFamily="34" charset="0"/>
              </a:rPr>
              <a:t>Envisagées</a:t>
            </a:r>
            <a:endParaRPr lang="fr-FR" sz="1600" b="1" cap="all" dirty="0">
              <a:solidFill>
                <a:srgbClr val="00B050"/>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2" name="Image 1"/>
          <p:cNvPicPr>
            <a:picLocks noChangeAspect="1"/>
          </p:cNvPicPr>
          <p:nvPr/>
        </p:nvPicPr>
        <p:blipFill>
          <a:blip r:embed="rId4"/>
          <a:stretch>
            <a:fillRect/>
          </a:stretch>
        </p:blipFill>
        <p:spPr>
          <a:xfrm>
            <a:off x="312306" y="1544091"/>
            <a:ext cx="6481284" cy="3481114"/>
          </a:xfrm>
          <a:prstGeom prst="rect">
            <a:avLst/>
          </a:prstGeom>
        </p:spPr>
      </p:pic>
      <p:sp>
        <p:nvSpPr>
          <p:cNvPr id="24" name="ZoneTexte 23"/>
          <p:cNvSpPr txBox="1"/>
          <p:nvPr/>
        </p:nvSpPr>
        <p:spPr>
          <a:xfrm>
            <a:off x="312306" y="680958"/>
            <a:ext cx="7181615" cy="738664"/>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Les entreprises souhaitent prioritairement renforcer leur approvisionnement local pour ouvrir des débouchés en resto </a:t>
            </a:r>
            <a:r>
              <a:rPr lang="fr-FR" sz="1400" b="1" dirty="0" err="1" smtClean="0">
                <a:solidFill>
                  <a:srgbClr val="E75012"/>
                </a:solidFill>
                <a:latin typeface="Century Gothic" panose="020B0502020202020204" pitchFamily="34" charset="0"/>
                <a:cs typeface="Calibri Light" panose="020F0302020204030204" pitchFamily="34" charset="0"/>
              </a:rPr>
              <a:t>co</a:t>
            </a:r>
            <a:r>
              <a:rPr lang="fr-FR" sz="1400" b="1" dirty="0" smtClean="0">
                <a:solidFill>
                  <a:srgbClr val="E75012"/>
                </a:solidFill>
                <a:latin typeface="Century Gothic" panose="020B0502020202020204" pitchFamily="34" charset="0"/>
                <a:cs typeface="Calibri Light" panose="020F0302020204030204" pitchFamily="34" charset="0"/>
              </a:rPr>
              <a:t> ou GMS, mais sont également ouvertes aux questions logistiques ou environnementales</a:t>
            </a:r>
            <a:endParaRPr lang="fr-FR" sz="1400" b="1" dirty="0">
              <a:solidFill>
                <a:srgbClr val="E75012"/>
              </a:solidFill>
              <a:latin typeface="Century Gothic" panose="020B0502020202020204" pitchFamily="34" charset="0"/>
              <a:cs typeface="Calibri Light" panose="020F0302020204030204" pitchFamily="34" charset="0"/>
            </a:endParaRPr>
          </a:p>
        </p:txBody>
      </p:sp>
      <p:sp>
        <p:nvSpPr>
          <p:cNvPr id="29" name="ZoneTexte 28"/>
          <p:cNvSpPr txBox="1"/>
          <p:nvPr/>
        </p:nvSpPr>
        <p:spPr>
          <a:xfrm>
            <a:off x="6821413" y="2161263"/>
            <a:ext cx="2304256" cy="1600438"/>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Une relation gagnant-gagnant : par une meilleure coopération entre les acteurs, entreprises et territoires doivent in fine gagner en attractivité</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318831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2011" y="232267"/>
            <a:ext cx="8761495" cy="340221"/>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ACTIONS DE MOBILISATION - </a:t>
            </a:r>
            <a:r>
              <a:rPr lang="fr-FR" sz="1600" b="1" cap="all" dirty="0" err="1" smtClean="0">
                <a:solidFill>
                  <a:srgbClr val="00B050"/>
                </a:solidFill>
                <a:latin typeface="Century Gothic" panose="020B0502020202020204" pitchFamily="34" charset="0"/>
              </a:rPr>
              <a:t>ENVISAGéES</a:t>
            </a:r>
            <a:endParaRPr lang="fr-FR" sz="1600" b="1" cap="all" dirty="0">
              <a:solidFill>
                <a:srgbClr val="00B050"/>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3" name="Image 2"/>
          <p:cNvPicPr>
            <a:picLocks noChangeAspect="1"/>
          </p:cNvPicPr>
          <p:nvPr/>
        </p:nvPicPr>
        <p:blipFill>
          <a:blip r:embed="rId4"/>
          <a:stretch>
            <a:fillRect/>
          </a:stretch>
        </p:blipFill>
        <p:spPr>
          <a:xfrm>
            <a:off x="2627784" y="1333066"/>
            <a:ext cx="3826951" cy="2409561"/>
          </a:xfrm>
          <a:prstGeom prst="rect">
            <a:avLst/>
          </a:prstGeom>
        </p:spPr>
      </p:pic>
      <p:sp>
        <p:nvSpPr>
          <p:cNvPr id="22" name="Rectangle à coins arrondis 21"/>
          <p:cNvSpPr/>
          <p:nvPr/>
        </p:nvSpPr>
        <p:spPr>
          <a:xfrm>
            <a:off x="6454735" y="1621098"/>
            <a:ext cx="2592288" cy="1008112"/>
          </a:xfrm>
          <a:prstGeom prst="wedgeRoundRectCallout">
            <a:avLst>
              <a:gd name="adj1" fmla="val -66270"/>
              <a:gd name="adj2" fmla="val -7168"/>
              <a:gd name="adj3" fmla="val 16667"/>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i="1" dirty="0" smtClean="0">
                <a:solidFill>
                  <a:schemeClr val="tx2"/>
                </a:solidFill>
              </a:rPr>
              <a:t>On </a:t>
            </a:r>
            <a:r>
              <a:rPr lang="fr-FR" sz="1300" b="1" i="1" dirty="0">
                <a:solidFill>
                  <a:schemeClr val="tx2"/>
                </a:solidFill>
              </a:rPr>
              <a:t>arrive à garder nos marges avec la </a:t>
            </a:r>
            <a:r>
              <a:rPr lang="fr-FR" sz="1300" b="1" i="1" dirty="0" smtClean="0">
                <a:solidFill>
                  <a:schemeClr val="tx2"/>
                </a:solidFill>
              </a:rPr>
              <a:t>GMS</a:t>
            </a:r>
            <a:r>
              <a:rPr lang="fr-FR" sz="1300" i="1" dirty="0" smtClean="0">
                <a:solidFill>
                  <a:schemeClr val="tx2"/>
                </a:solidFill>
              </a:rPr>
              <a:t>, nos </a:t>
            </a:r>
            <a:r>
              <a:rPr lang="fr-FR" sz="1300" i="1" dirty="0">
                <a:solidFill>
                  <a:schemeClr val="tx2"/>
                </a:solidFill>
              </a:rPr>
              <a:t>produits </a:t>
            </a:r>
            <a:r>
              <a:rPr lang="fr-FR" sz="1300" i="1" dirty="0" smtClean="0">
                <a:solidFill>
                  <a:schemeClr val="tx2"/>
                </a:solidFill>
              </a:rPr>
              <a:t>se </a:t>
            </a:r>
            <a:r>
              <a:rPr lang="fr-FR" sz="1300" i="1" dirty="0">
                <a:solidFill>
                  <a:schemeClr val="tx2"/>
                </a:solidFill>
              </a:rPr>
              <a:t>vendent bien et </a:t>
            </a:r>
            <a:r>
              <a:rPr lang="fr-FR" sz="1300" i="1" dirty="0" smtClean="0">
                <a:solidFill>
                  <a:schemeClr val="tx2"/>
                </a:solidFill>
              </a:rPr>
              <a:t>les </a:t>
            </a:r>
            <a:r>
              <a:rPr lang="fr-FR" sz="1300" i="1" dirty="0">
                <a:solidFill>
                  <a:schemeClr val="tx2"/>
                </a:solidFill>
              </a:rPr>
              <a:t>clients sont de plus sensibles à la </a:t>
            </a:r>
            <a:r>
              <a:rPr lang="fr-FR" sz="1300" i="1" dirty="0" smtClean="0">
                <a:solidFill>
                  <a:schemeClr val="tx2"/>
                </a:solidFill>
              </a:rPr>
              <a:t>qualité, </a:t>
            </a:r>
            <a:r>
              <a:rPr lang="fr-FR" sz="1300" i="1" dirty="0">
                <a:solidFill>
                  <a:schemeClr val="tx2"/>
                </a:solidFill>
              </a:rPr>
              <a:t>au local.</a:t>
            </a:r>
          </a:p>
        </p:txBody>
      </p:sp>
      <p:sp>
        <p:nvSpPr>
          <p:cNvPr id="23" name="Rectangle à coins arrondis 22"/>
          <p:cNvSpPr/>
          <p:nvPr/>
        </p:nvSpPr>
        <p:spPr>
          <a:xfrm>
            <a:off x="5774667" y="2652824"/>
            <a:ext cx="3308839" cy="1855089"/>
          </a:xfrm>
          <a:prstGeom prst="wedgeRoundRectCallout">
            <a:avLst>
              <a:gd name="adj1" fmla="val -41023"/>
              <a:gd name="adj2" fmla="val -79510"/>
              <a:gd name="adj3" fmla="val 16667"/>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i="1" dirty="0" smtClean="0">
                <a:solidFill>
                  <a:schemeClr val="tx2"/>
                </a:solidFill>
              </a:rPr>
              <a:t>On </a:t>
            </a:r>
            <a:r>
              <a:rPr lang="fr-FR" sz="1300" i="1" dirty="0">
                <a:solidFill>
                  <a:schemeClr val="tx2"/>
                </a:solidFill>
              </a:rPr>
              <a:t>voudrait bien avoir plus de marchés avec la GMS, mais attention, </a:t>
            </a:r>
            <a:r>
              <a:rPr lang="fr-FR" sz="1300" b="1" i="1" dirty="0">
                <a:solidFill>
                  <a:schemeClr val="tx2"/>
                </a:solidFill>
              </a:rPr>
              <a:t>on ne veut pas des ventes sur un coup </a:t>
            </a:r>
            <a:r>
              <a:rPr lang="fr-FR" sz="1300" i="1" dirty="0">
                <a:solidFill>
                  <a:schemeClr val="tx2"/>
                </a:solidFill>
              </a:rPr>
              <a:t>! Le local, ce n'est pas le faire-valoir de la distribution pour une opération une fois par an histoire de leur donner bonne conscience ! </a:t>
            </a:r>
            <a:r>
              <a:rPr lang="fr-FR" sz="1300" b="1" i="1" dirty="0">
                <a:solidFill>
                  <a:schemeClr val="tx2"/>
                </a:solidFill>
              </a:rPr>
              <a:t>Il faut qu'on ait des contrats, des engagements sur des volumes, ce qui nous permet de nous organiser et d'anticiper</a:t>
            </a:r>
            <a:r>
              <a:rPr lang="fr-FR" sz="1300" i="1" dirty="0">
                <a:solidFill>
                  <a:schemeClr val="tx2"/>
                </a:solidFill>
              </a:rPr>
              <a:t>. </a:t>
            </a:r>
          </a:p>
        </p:txBody>
      </p:sp>
      <p:sp>
        <p:nvSpPr>
          <p:cNvPr id="25" name="Rectangle à coins arrondis 24"/>
          <p:cNvSpPr/>
          <p:nvPr/>
        </p:nvSpPr>
        <p:spPr>
          <a:xfrm>
            <a:off x="179513" y="2269170"/>
            <a:ext cx="3168352" cy="2606836"/>
          </a:xfrm>
          <a:prstGeom prst="wedgeRoundRectCallout">
            <a:avLst>
              <a:gd name="adj1" fmla="val 55198"/>
              <a:gd name="adj2" fmla="val -39987"/>
              <a:gd name="adj3" fmla="val 16667"/>
            </a:avLst>
          </a:prstGeom>
          <a:solidFill>
            <a:schemeClr val="accent4">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i="1" dirty="0"/>
              <a:t>Nous participerions volontiers avec d'autres acteurs du type Atypique et </a:t>
            </a:r>
            <a:r>
              <a:rPr lang="fr-FR" sz="1300" i="1" dirty="0" err="1"/>
              <a:t>AgriCourt</a:t>
            </a:r>
            <a:r>
              <a:rPr lang="fr-FR" sz="1300" i="1" dirty="0"/>
              <a:t> à la mise en place </a:t>
            </a:r>
            <a:r>
              <a:rPr lang="fr-FR" sz="1400" b="1" i="1" dirty="0"/>
              <a:t>d'une plateforme régionale </a:t>
            </a:r>
            <a:r>
              <a:rPr lang="fr-FR" sz="1300" i="1" dirty="0"/>
              <a:t>qui agrège la production maraîchère, mutualise la transformation et la logistique de produits bruts et transformés vers le public, les professionnels et les particuliers... </a:t>
            </a:r>
            <a:r>
              <a:rPr lang="fr-FR" sz="1300" i="1" dirty="0" smtClean="0"/>
              <a:t>En </a:t>
            </a:r>
            <a:r>
              <a:rPr lang="fr-FR" sz="1300" i="1" dirty="0"/>
              <a:t>quelque sorte les </a:t>
            </a:r>
            <a:r>
              <a:rPr lang="fr-FR" sz="1400" b="1" i="1" dirty="0"/>
              <a:t>activités </a:t>
            </a:r>
            <a:r>
              <a:rPr lang="fr-FR" sz="1400" b="1" i="1" dirty="0" smtClean="0"/>
              <a:t>primaires, secondaires </a:t>
            </a:r>
            <a:r>
              <a:rPr lang="fr-FR" sz="1400" b="1" i="1" dirty="0"/>
              <a:t>et tertiaire, sous un même toit, au service du territoire</a:t>
            </a:r>
          </a:p>
        </p:txBody>
      </p:sp>
      <p:sp>
        <p:nvSpPr>
          <p:cNvPr id="27" name="Rectangle à coins arrondis 26"/>
          <p:cNvSpPr/>
          <p:nvPr/>
        </p:nvSpPr>
        <p:spPr>
          <a:xfrm>
            <a:off x="467544" y="1369136"/>
            <a:ext cx="1976940" cy="825879"/>
          </a:xfrm>
          <a:prstGeom prst="wedgeRoundRectCallout">
            <a:avLst>
              <a:gd name="adj1" fmla="val 63790"/>
              <a:gd name="adj2" fmla="val -25750"/>
              <a:gd name="adj3" fmla="val 16667"/>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i="1" dirty="0">
                <a:solidFill>
                  <a:schemeClr val="tx2"/>
                </a:solidFill>
              </a:rPr>
              <a:t>Nous travaillons à un conditionnement en poche plastique ou boîtes inox 3,1 et 5,1 </a:t>
            </a:r>
          </a:p>
        </p:txBody>
      </p:sp>
      <p:sp>
        <p:nvSpPr>
          <p:cNvPr id="28" name="ZoneTexte 27"/>
          <p:cNvSpPr txBox="1"/>
          <p:nvPr/>
        </p:nvSpPr>
        <p:spPr>
          <a:xfrm>
            <a:off x="312306" y="680958"/>
            <a:ext cx="7181615" cy="307777"/>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Les actions d’engagement local s’envisagent sur le moyen-long terme</a:t>
            </a:r>
            <a:endParaRPr lang="fr-FR" sz="1400" b="1" dirty="0">
              <a:solidFill>
                <a:srgbClr val="E75012"/>
              </a:solidFill>
              <a:latin typeface="Century Gothic" panose="020B0502020202020204" pitchFamily="34" charset="0"/>
              <a:cs typeface="Calibri Light" panose="020F0302020204030204" pitchFamily="34" charset="0"/>
            </a:endParaRPr>
          </a:p>
        </p:txBody>
      </p:sp>
      <p:sp>
        <p:nvSpPr>
          <p:cNvPr id="30" name="Rectangle à coins arrondis 29"/>
          <p:cNvSpPr/>
          <p:nvPr/>
        </p:nvSpPr>
        <p:spPr>
          <a:xfrm>
            <a:off x="3407817" y="3742627"/>
            <a:ext cx="2266883" cy="1133379"/>
          </a:xfrm>
          <a:prstGeom prst="wedgeRoundRectCallout">
            <a:avLst>
              <a:gd name="adj1" fmla="val 12237"/>
              <a:gd name="adj2" fmla="val -58834"/>
              <a:gd name="adj3" fmla="val 16667"/>
            </a:avLst>
          </a:prstGeom>
          <a:solidFill>
            <a:srgbClr val="4BACC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i="1" dirty="0">
                <a:solidFill>
                  <a:schemeClr val="tx2"/>
                </a:solidFill>
              </a:rPr>
              <a:t>Nous étudions le développement d’un nouveau bâtiment  de production à faible impact </a:t>
            </a:r>
            <a:r>
              <a:rPr lang="fr-FR" sz="1300" i="1" dirty="0" err="1" smtClean="0">
                <a:solidFill>
                  <a:schemeClr val="tx2"/>
                </a:solidFill>
              </a:rPr>
              <a:t>environ-nemental</a:t>
            </a:r>
            <a:r>
              <a:rPr lang="fr-FR" sz="1300" i="1" dirty="0" smtClean="0">
                <a:solidFill>
                  <a:schemeClr val="tx2"/>
                </a:solidFill>
              </a:rPr>
              <a:t> </a:t>
            </a:r>
            <a:r>
              <a:rPr lang="fr-FR" sz="1300" i="1" dirty="0">
                <a:solidFill>
                  <a:schemeClr val="tx2"/>
                </a:solidFill>
              </a:rPr>
              <a:t>: géothermie et </a:t>
            </a:r>
            <a:r>
              <a:rPr lang="fr-FR" sz="1300" i="1" dirty="0" err="1">
                <a:solidFill>
                  <a:schemeClr val="tx2"/>
                </a:solidFill>
              </a:rPr>
              <a:t>photovoltaique</a:t>
            </a:r>
            <a:endParaRPr lang="fr-FR" sz="1300" i="1" dirty="0">
              <a:solidFill>
                <a:schemeClr val="tx2"/>
              </a:solidFill>
            </a:endParaRPr>
          </a:p>
        </p:txBody>
      </p:sp>
    </p:spTree>
    <p:extLst>
      <p:ext uri="{BB962C8B-B14F-4D97-AF65-F5344CB8AC3E}">
        <p14:creationId xmlns:p14="http://schemas.microsoft.com/office/powerpoint/2010/main" val="1934624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8608" y="248893"/>
            <a:ext cx="8761495" cy="340221"/>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FREINS / CONDITIONS A LA MOBILISATION DANS les </a:t>
            </a:r>
            <a:r>
              <a:rPr lang="fr-FR" sz="1600" b="1" cap="all" dirty="0" smtClean="0">
                <a:solidFill>
                  <a:schemeClr val="bg1">
                    <a:lumMod val="65000"/>
                  </a:schemeClr>
                </a:solidFill>
                <a:latin typeface="Century Gothic" panose="020B0502020202020204" pitchFamily="34" charset="0"/>
              </a:rPr>
              <a:t>PAT</a:t>
            </a:r>
            <a:endParaRPr lang="fr-FR" sz="1600" b="1" cap="all" dirty="0">
              <a:solidFill>
                <a:schemeClr val="bg1">
                  <a:lumMod val="65000"/>
                </a:schemeClr>
              </a:solidFill>
              <a:latin typeface="Century Gothic" panose="020B0502020202020204" pitchFamily="34" charset="0"/>
            </a:endParaRPr>
          </a:p>
        </p:txBody>
      </p:sp>
      <p:sp>
        <p:nvSpPr>
          <p:cNvPr id="33" name="ZoneTexte 32"/>
          <p:cNvSpPr txBox="1"/>
          <p:nvPr/>
        </p:nvSpPr>
        <p:spPr>
          <a:xfrm>
            <a:off x="7740352" y="1300089"/>
            <a:ext cx="1224136" cy="253916"/>
          </a:xfrm>
          <a:prstGeom prst="rect">
            <a:avLst/>
          </a:prstGeom>
          <a:noFill/>
        </p:spPr>
        <p:txBody>
          <a:bodyPr wrap="square" rtlCol="0">
            <a:spAutoFit/>
          </a:bodyPr>
          <a:lstStyle/>
          <a:p>
            <a:r>
              <a:rPr lang="fr-FR" sz="1050" dirty="0">
                <a:solidFill>
                  <a:srgbClr val="8B8B8B"/>
                </a:solidFill>
              </a:rPr>
              <a:t>N= </a:t>
            </a:r>
            <a:r>
              <a:rPr lang="fr-FR" sz="1050" dirty="0" smtClean="0">
                <a:solidFill>
                  <a:srgbClr val="8B8B8B"/>
                </a:solidFill>
              </a:rPr>
              <a:t>10</a:t>
            </a:r>
            <a:endParaRPr lang="fr-FR" sz="1050" dirty="0">
              <a:solidFill>
                <a:srgbClr val="8B8B8B"/>
              </a:solidFill>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pic>
        <p:nvPicPr>
          <p:cNvPr id="2" name="Image 1"/>
          <p:cNvPicPr>
            <a:picLocks noChangeAspect="1"/>
          </p:cNvPicPr>
          <p:nvPr/>
        </p:nvPicPr>
        <p:blipFill>
          <a:blip r:embed="rId4"/>
          <a:stretch>
            <a:fillRect/>
          </a:stretch>
        </p:blipFill>
        <p:spPr>
          <a:xfrm>
            <a:off x="755576" y="1554005"/>
            <a:ext cx="7245295" cy="3466456"/>
          </a:xfrm>
          <a:prstGeom prst="rect">
            <a:avLst/>
          </a:prstGeom>
        </p:spPr>
      </p:pic>
      <p:sp>
        <p:nvSpPr>
          <p:cNvPr id="22" name="ZoneTexte 21"/>
          <p:cNvSpPr txBox="1"/>
          <p:nvPr/>
        </p:nvSpPr>
        <p:spPr>
          <a:xfrm>
            <a:off x="312306" y="680958"/>
            <a:ext cx="7181615" cy="738664"/>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Une souplesse organisationnelle permettrait certainement une meilleure coopération. </a:t>
            </a:r>
          </a:p>
          <a:p>
            <a:r>
              <a:rPr lang="fr-FR" sz="1400" b="1" dirty="0" smtClean="0">
                <a:solidFill>
                  <a:srgbClr val="E75012"/>
                </a:solidFill>
                <a:latin typeface="Century Gothic" panose="020B0502020202020204" pitchFamily="34" charset="0"/>
                <a:cs typeface="Calibri Light" panose="020F0302020204030204" pitchFamily="34" charset="0"/>
              </a:rPr>
              <a:t>La qualité doit se payer à sa juste valeur.</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1341464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8608" y="248893"/>
            <a:ext cx="8761495" cy="634020"/>
          </a:xfrm>
          <a:prstGeom prst="rect">
            <a:avLst/>
          </a:prstGeom>
        </p:spPr>
        <p:txBody>
          <a:bodyPr wrap="square">
            <a:spAutoFit/>
          </a:bodyPr>
          <a:lstStyle/>
          <a:p>
            <a:pPr>
              <a:lnSpc>
                <a:spcPct val="110000"/>
              </a:lnSpc>
            </a:pPr>
            <a:r>
              <a:rPr lang="fr-FR" sz="1600" b="1" cap="all" dirty="0">
                <a:solidFill>
                  <a:schemeClr val="bg1">
                    <a:lumMod val="65000"/>
                  </a:schemeClr>
                </a:solidFill>
                <a:latin typeface="Century Gothic" panose="020B0502020202020204" pitchFamily="34" charset="0"/>
              </a:rPr>
              <a:t>FREINS / CONDITIONS A LA MOBILISATION DANS les PAT</a:t>
            </a:r>
          </a:p>
          <a:p>
            <a:pPr>
              <a:lnSpc>
                <a:spcPct val="110000"/>
              </a:lnSpc>
            </a:pPr>
            <a:r>
              <a:rPr lang="fr-FR" sz="1600" b="1" cap="all" dirty="0" smtClean="0">
                <a:solidFill>
                  <a:srgbClr val="C00000"/>
                </a:solidFill>
                <a:latin typeface="Century Gothic" panose="020B0502020202020204" pitchFamily="34" charset="0"/>
              </a:rPr>
              <a:t>Focus sur la restauration collective</a:t>
            </a:r>
            <a:endParaRPr lang="fr-FR" sz="1600" b="1" cap="all" dirty="0">
              <a:solidFill>
                <a:srgbClr val="C00000"/>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7596336" y="226433"/>
            <a:ext cx="1128713" cy="1009650"/>
          </a:xfrm>
          <a:prstGeom prst="rect">
            <a:avLst/>
          </a:prstGeom>
        </p:spPr>
      </p:pic>
      <p:graphicFrame>
        <p:nvGraphicFramePr>
          <p:cNvPr id="2" name="Diagramme 1"/>
          <p:cNvGraphicFramePr/>
          <p:nvPr>
            <p:extLst>
              <p:ext uri="{D42A27DB-BD31-4B8C-83A1-F6EECF244321}">
                <p14:modId xmlns:p14="http://schemas.microsoft.com/office/powerpoint/2010/main" val="3436268615"/>
              </p:ext>
            </p:extLst>
          </p:nvPr>
        </p:nvGraphicFramePr>
        <p:xfrm>
          <a:off x="547693" y="1218254"/>
          <a:ext cx="6096000" cy="1584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Image 21"/>
          <p:cNvPicPr>
            <a:picLocks noChangeAspect="1"/>
          </p:cNvPicPr>
          <p:nvPr/>
        </p:nvPicPr>
        <p:blipFill>
          <a:blip r:embed="rId9">
            <a:duotone>
              <a:schemeClr val="accent2">
                <a:shade val="45000"/>
                <a:satMod val="135000"/>
              </a:schemeClr>
              <a:prstClr val="white"/>
            </a:duotone>
          </a:blip>
          <a:stretch>
            <a:fillRect/>
          </a:stretch>
        </p:blipFill>
        <p:spPr>
          <a:xfrm>
            <a:off x="6489762" y="142906"/>
            <a:ext cx="818542" cy="654628"/>
          </a:xfrm>
          <a:prstGeom prst="rect">
            <a:avLst/>
          </a:prstGeom>
        </p:spPr>
      </p:pic>
      <p:sp>
        <p:nvSpPr>
          <p:cNvPr id="23" name="Rectangle 22"/>
          <p:cNvSpPr/>
          <p:nvPr/>
        </p:nvSpPr>
        <p:spPr>
          <a:xfrm>
            <a:off x="0" y="0"/>
            <a:ext cx="9144000" cy="51435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61349" y="3024277"/>
            <a:ext cx="1919480" cy="1524596"/>
          </a:xfrm>
          <a:prstGeom prst="wedgeRoundRectCallout">
            <a:avLst>
              <a:gd name="adj1" fmla="val 24936"/>
              <a:gd name="adj2" fmla="val -56750"/>
              <a:gd name="adj3" fmla="val 16667"/>
            </a:avLst>
          </a:prstGeom>
          <a:solidFill>
            <a:srgbClr val="7030A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smtClean="0">
                <a:solidFill>
                  <a:schemeClr val="bg1"/>
                </a:solidFill>
              </a:rPr>
              <a:t>Je </a:t>
            </a:r>
            <a:r>
              <a:rPr lang="fr-FR" sz="1200" b="1" i="1" dirty="0">
                <a:solidFill>
                  <a:schemeClr val="bg1"/>
                </a:solidFill>
              </a:rPr>
              <a:t>suis sur un territoire qui produit et je vends à des territoires urbains qui consomment</a:t>
            </a:r>
            <a:r>
              <a:rPr lang="fr-FR" sz="1200" i="1" dirty="0">
                <a:solidFill>
                  <a:schemeClr val="bg1"/>
                </a:solidFill>
              </a:rPr>
              <a:t>, </a:t>
            </a:r>
            <a:r>
              <a:rPr lang="fr-FR" sz="1200" i="1" dirty="0" smtClean="0">
                <a:solidFill>
                  <a:schemeClr val="bg1"/>
                </a:solidFill>
              </a:rPr>
              <a:t>(…) à </a:t>
            </a:r>
            <a:r>
              <a:rPr lang="fr-FR" sz="1200" i="1" dirty="0">
                <a:solidFill>
                  <a:schemeClr val="bg1"/>
                </a:solidFill>
              </a:rPr>
              <a:t>une clientèle qui a besoin de se rassurer avec des marques, des labels, des démarches </a:t>
            </a:r>
            <a:r>
              <a:rPr lang="fr-FR" sz="1200" i="1" dirty="0" smtClean="0">
                <a:solidFill>
                  <a:schemeClr val="bg1"/>
                </a:solidFill>
              </a:rPr>
              <a:t>qualité</a:t>
            </a:r>
            <a:endParaRPr lang="fr-FR" sz="1200" i="1" dirty="0">
              <a:solidFill>
                <a:schemeClr val="bg1"/>
              </a:solidFill>
            </a:endParaRPr>
          </a:p>
        </p:txBody>
      </p:sp>
      <p:sp>
        <p:nvSpPr>
          <p:cNvPr id="42" name="Rectangle 41"/>
          <p:cNvSpPr/>
          <p:nvPr/>
        </p:nvSpPr>
        <p:spPr>
          <a:xfrm>
            <a:off x="262724" y="2554307"/>
            <a:ext cx="2331985" cy="338554"/>
          </a:xfrm>
          <a:prstGeom prst="rect">
            <a:avLst/>
          </a:prstGeom>
        </p:spPr>
        <p:txBody>
          <a:bodyPr wrap="none">
            <a:spAutoFit/>
          </a:bodyPr>
          <a:lstStyle/>
          <a:p>
            <a:r>
              <a:rPr lang="fr-FR" sz="1600" dirty="0" smtClean="0">
                <a:solidFill>
                  <a:srgbClr val="7030A0"/>
                </a:solidFill>
              </a:rPr>
              <a:t>Les ambiguïté du « local »</a:t>
            </a:r>
            <a:endParaRPr lang="fr-FR" sz="1600" dirty="0">
              <a:solidFill>
                <a:srgbClr val="7030A0"/>
              </a:solidFill>
            </a:endParaRPr>
          </a:p>
        </p:txBody>
      </p:sp>
      <p:sp>
        <p:nvSpPr>
          <p:cNvPr id="10" name="Rectangle à coins arrondis 9"/>
          <p:cNvSpPr/>
          <p:nvPr/>
        </p:nvSpPr>
        <p:spPr>
          <a:xfrm>
            <a:off x="1963271" y="3406884"/>
            <a:ext cx="1679331" cy="1415085"/>
          </a:xfrm>
          <a:prstGeom prst="wedgeRoundRectCallout">
            <a:avLst>
              <a:gd name="adj1" fmla="val 24726"/>
              <a:gd name="adj2" fmla="val -62568"/>
              <a:gd name="adj3" fmla="val 16667"/>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smtClean="0">
                <a:solidFill>
                  <a:schemeClr val="tx2"/>
                </a:solidFill>
              </a:rPr>
              <a:t>Pas </a:t>
            </a:r>
            <a:r>
              <a:rPr lang="fr-FR" sz="1200" i="1" dirty="0">
                <a:solidFill>
                  <a:schemeClr val="tx2"/>
                </a:solidFill>
              </a:rPr>
              <a:t>de lot fermier </a:t>
            </a:r>
            <a:r>
              <a:rPr lang="fr-FR" sz="1200" i="1" dirty="0" smtClean="0">
                <a:solidFill>
                  <a:schemeClr val="tx2"/>
                </a:solidFill>
              </a:rPr>
              <a:t>! Pour le lot </a:t>
            </a:r>
            <a:r>
              <a:rPr lang="fr-FR" sz="1200" i="1" dirty="0">
                <a:solidFill>
                  <a:schemeClr val="tx2"/>
                </a:solidFill>
              </a:rPr>
              <a:t>fromages il faut aussi répondre sur du </a:t>
            </a:r>
            <a:r>
              <a:rPr lang="fr-FR" sz="1200" i="1" dirty="0" err="1" smtClean="0">
                <a:solidFill>
                  <a:schemeClr val="tx2"/>
                </a:solidFill>
              </a:rPr>
              <a:t>Kiri</a:t>
            </a:r>
            <a:r>
              <a:rPr lang="fr-FR" sz="1200" i="1" dirty="0" smtClean="0">
                <a:solidFill>
                  <a:schemeClr val="tx2"/>
                </a:solidFill>
              </a:rPr>
              <a:t>, de L’Emmental </a:t>
            </a:r>
            <a:r>
              <a:rPr lang="fr-FR" sz="1200" i="1" dirty="0">
                <a:solidFill>
                  <a:schemeClr val="tx2"/>
                </a:solidFill>
              </a:rPr>
              <a:t>etc</a:t>
            </a:r>
            <a:r>
              <a:rPr lang="fr-FR" sz="1200" i="1" dirty="0" smtClean="0">
                <a:solidFill>
                  <a:schemeClr val="tx2"/>
                </a:solidFill>
              </a:rPr>
              <a:t>. </a:t>
            </a:r>
            <a:r>
              <a:rPr lang="fr-FR" sz="1200" i="1" dirty="0">
                <a:solidFill>
                  <a:schemeClr val="tx2"/>
                </a:solidFill>
              </a:rPr>
              <a:t>ce qui n'est pas notre </a:t>
            </a:r>
            <a:r>
              <a:rPr lang="fr-FR" sz="1200" i="1" dirty="0" smtClean="0">
                <a:solidFill>
                  <a:schemeClr val="tx2"/>
                </a:solidFill>
              </a:rPr>
              <a:t>positionnement</a:t>
            </a:r>
            <a:endParaRPr lang="fr-FR" sz="1200" i="1" dirty="0">
              <a:solidFill>
                <a:schemeClr val="tx2"/>
              </a:solidFill>
            </a:endParaRPr>
          </a:p>
        </p:txBody>
      </p:sp>
      <p:sp>
        <p:nvSpPr>
          <p:cNvPr id="13" name="Rectangle 12"/>
          <p:cNvSpPr/>
          <p:nvPr/>
        </p:nvSpPr>
        <p:spPr>
          <a:xfrm>
            <a:off x="2823478" y="2855000"/>
            <a:ext cx="1324080" cy="338554"/>
          </a:xfrm>
          <a:prstGeom prst="rect">
            <a:avLst/>
          </a:prstGeom>
        </p:spPr>
        <p:txBody>
          <a:bodyPr wrap="none">
            <a:spAutoFit/>
          </a:bodyPr>
          <a:lstStyle/>
          <a:p>
            <a:r>
              <a:rPr lang="fr-FR" sz="1600" dirty="0" smtClean="0">
                <a:solidFill>
                  <a:srgbClr val="5767B4"/>
                </a:solidFill>
              </a:rPr>
              <a:t>Allotissement</a:t>
            </a:r>
            <a:endParaRPr lang="fr-FR" sz="1600" dirty="0">
              <a:solidFill>
                <a:srgbClr val="5767B4"/>
              </a:solidFill>
            </a:endParaRPr>
          </a:p>
        </p:txBody>
      </p:sp>
      <p:sp>
        <p:nvSpPr>
          <p:cNvPr id="14" name="Rectangle 13"/>
          <p:cNvSpPr/>
          <p:nvPr/>
        </p:nvSpPr>
        <p:spPr>
          <a:xfrm>
            <a:off x="4079524" y="2757066"/>
            <a:ext cx="1889658" cy="584775"/>
          </a:xfrm>
          <a:prstGeom prst="rect">
            <a:avLst/>
          </a:prstGeom>
        </p:spPr>
        <p:txBody>
          <a:bodyPr wrap="square">
            <a:spAutoFit/>
          </a:bodyPr>
          <a:lstStyle/>
          <a:p>
            <a:pPr algn="ctr"/>
            <a:r>
              <a:rPr lang="fr-FR" sz="1600" dirty="0" smtClean="0">
                <a:solidFill>
                  <a:srgbClr val="5767B4"/>
                </a:solidFill>
              </a:rPr>
              <a:t>La prépondérance du critère prix</a:t>
            </a:r>
            <a:endParaRPr lang="fr-FR" sz="1600" dirty="0">
              <a:solidFill>
                <a:srgbClr val="5767B4"/>
              </a:solidFill>
            </a:endParaRPr>
          </a:p>
        </p:txBody>
      </p:sp>
      <p:sp>
        <p:nvSpPr>
          <p:cNvPr id="15" name="Rectangle à coins arrondis 14"/>
          <p:cNvSpPr/>
          <p:nvPr/>
        </p:nvSpPr>
        <p:spPr>
          <a:xfrm>
            <a:off x="3695911" y="3476431"/>
            <a:ext cx="2539879" cy="1387975"/>
          </a:xfrm>
          <a:prstGeom prst="wedgeRoundRectCallout">
            <a:avLst>
              <a:gd name="adj1" fmla="val -14584"/>
              <a:gd name="adj2" fmla="val -64656"/>
              <a:gd name="adj3" fmla="val 16667"/>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smtClean="0">
                <a:solidFill>
                  <a:schemeClr val="tx2"/>
                </a:solidFill>
              </a:rPr>
              <a:t>Je </a:t>
            </a:r>
            <a:r>
              <a:rPr lang="fr-FR" sz="1200" i="1" dirty="0">
                <a:solidFill>
                  <a:schemeClr val="tx2"/>
                </a:solidFill>
              </a:rPr>
              <a:t>livre 200/300 kg de viandes dans ce lycée depuis 10 ans. </a:t>
            </a:r>
            <a:r>
              <a:rPr lang="fr-FR" sz="1200" i="1" dirty="0" smtClean="0">
                <a:solidFill>
                  <a:schemeClr val="tx2"/>
                </a:solidFill>
              </a:rPr>
              <a:t>Lors du dernier appel </a:t>
            </a:r>
            <a:r>
              <a:rPr lang="fr-FR" sz="1200" i="1" dirty="0">
                <a:solidFill>
                  <a:schemeClr val="tx2"/>
                </a:solidFill>
              </a:rPr>
              <a:t>d'offres </a:t>
            </a:r>
            <a:r>
              <a:rPr lang="fr-FR" sz="1200" i="1" dirty="0" smtClean="0">
                <a:solidFill>
                  <a:schemeClr val="tx2"/>
                </a:solidFill>
              </a:rPr>
              <a:t>il s m’ont m'annoncé qu‘ils ont </a:t>
            </a:r>
            <a:r>
              <a:rPr lang="fr-FR" sz="1200" i="1" dirty="0">
                <a:solidFill>
                  <a:schemeClr val="tx2"/>
                </a:solidFill>
              </a:rPr>
              <a:t>changé de prestataire </a:t>
            </a:r>
            <a:r>
              <a:rPr lang="fr-FR" sz="1200" i="1" dirty="0" smtClean="0">
                <a:solidFill>
                  <a:schemeClr val="tx2"/>
                </a:solidFill>
              </a:rPr>
              <a:t>pour un </a:t>
            </a:r>
            <a:r>
              <a:rPr lang="fr-FR" sz="1200" i="1" dirty="0">
                <a:solidFill>
                  <a:schemeClr val="tx2"/>
                </a:solidFill>
              </a:rPr>
              <a:t>concurrent </a:t>
            </a:r>
            <a:r>
              <a:rPr lang="fr-FR" sz="1200" i="1" dirty="0" smtClean="0">
                <a:solidFill>
                  <a:schemeClr val="tx2"/>
                </a:solidFill>
              </a:rPr>
              <a:t>2</a:t>
            </a:r>
            <a:r>
              <a:rPr lang="fr-FR" sz="1200" i="1" dirty="0">
                <a:solidFill>
                  <a:schemeClr val="tx2"/>
                </a:solidFill>
              </a:rPr>
              <a:t>% moins cher. </a:t>
            </a:r>
            <a:r>
              <a:rPr lang="fr-FR" sz="1200" i="1" dirty="0" smtClean="0">
                <a:solidFill>
                  <a:schemeClr val="tx2"/>
                </a:solidFill>
              </a:rPr>
              <a:t>Je </a:t>
            </a:r>
            <a:r>
              <a:rPr lang="fr-FR" sz="1200" i="1" dirty="0">
                <a:solidFill>
                  <a:schemeClr val="tx2"/>
                </a:solidFill>
              </a:rPr>
              <a:t>fais quoi </a:t>
            </a:r>
            <a:r>
              <a:rPr lang="fr-FR" sz="1200" i="1" dirty="0" smtClean="0">
                <a:solidFill>
                  <a:schemeClr val="tx2"/>
                </a:solidFill>
              </a:rPr>
              <a:t>moi avec </a:t>
            </a:r>
            <a:r>
              <a:rPr lang="fr-FR" sz="1200" i="1" dirty="0">
                <a:solidFill>
                  <a:schemeClr val="tx2"/>
                </a:solidFill>
              </a:rPr>
              <a:t>ma </a:t>
            </a:r>
            <a:r>
              <a:rPr lang="fr-FR" sz="1200" i="1" dirty="0" smtClean="0">
                <a:solidFill>
                  <a:schemeClr val="tx2"/>
                </a:solidFill>
              </a:rPr>
              <a:t>viande et </a:t>
            </a:r>
            <a:r>
              <a:rPr lang="fr-FR" sz="1200" i="1" dirty="0">
                <a:solidFill>
                  <a:schemeClr val="tx2"/>
                </a:solidFill>
              </a:rPr>
              <a:t>mes salariés ?</a:t>
            </a:r>
          </a:p>
        </p:txBody>
      </p:sp>
      <p:cxnSp>
        <p:nvCxnSpPr>
          <p:cNvPr id="4" name="Connecteur droit 3"/>
          <p:cNvCxnSpPr/>
          <p:nvPr/>
        </p:nvCxnSpPr>
        <p:spPr>
          <a:xfrm flipH="1">
            <a:off x="3695911" y="2552943"/>
            <a:ext cx="523655" cy="234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4219566" y="2553513"/>
            <a:ext cx="512004" cy="214429"/>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38888" y="2838629"/>
            <a:ext cx="1187569" cy="338554"/>
          </a:xfrm>
          <a:prstGeom prst="rect">
            <a:avLst/>
          </a:prstGeom>
        </p:spPr>
        <p:txBody>
          <a:bodyPr wrap="none">
            <a:spAutoFit/>
          </a:bodyPr>
          <a:lstStyle/>
          <a:p>
            <a:r>
              <a:rPr lang="fr-FR" sz="1600" dirty="0" smtClean="0">
                <a:solidFill>
                  <a:srgbClr val="4BACC6"/>
                </a:solidFill>
              </a:rPr>
              <a:t>Saisonnalité</a:t>
            </a:r>
            <a:endParaRPr lang="fr-FR" sz="1600" dirty="0">
              <a:solidFill>
                <a:srgbClr val="4BACC6"/>
              </a:solidFill>
            </a:endParaRPr>
          </a:p>
        </p:txBody>
      </p:sp>
      <p:sp>
        <p:nvSpPr>
          <p:cNvPr id="19" name="Rectangle 18"/>
          <p:cNvSpPr/>
          <p:nvPr/>
        </p:nvSpPr>
        <p:spPr>
          <a:xfrm>
            <a:off x="6814516" y="2452198"/>
            <a:ext cx="886268" cy="338554"/>
          </a:xfrm>
          <a:prstGeom prst="rect">
            <a:avLst/>
          </a:prstGeom>
        </p:spPr>
        <p:txBody>
          <a:bodyPr wrap="none">
            <a:spAutoFit/>
          </a:bodyPr>
          <a:lstStyle/>
          <a:p>
            <a:r>
              <a:rPr lang="fr-FR" sz="1600" dirty="0" smtClean="0">
                <a:solidFill>
                  <a:srgbClr val="4BACC6"/>
                </a:solidFill>
              </a:rPr>
              <a:t>Horaires</a:t>
            </a:r>
            <a:endParaRPr lang="fr-FR" sz="1600" dirty="0">
              <a:solidFill>
                <a:srgbClr val="4BACC6"/>
              </a:solidFill>
            </a:endParaRPr>
          </a:p>
        </p:txBody>
      </p:sp>
      <p:sp>
        <p:nvSpPr>
          <p:cNvPr id="20" name="Rectangle à coins arrondis 19"/>
          <p:cNvSpPr/>
          <p:nvPr/>
        </p:nvSpPr>
        <p:spPr>
          <a:xfrm>
            <a:off x="6452925" y="3269349"/>
            <a:ext cx="2617178" cy="1800201"/>
          </a:xfrm>
          <a:prstGeom prst="wedgeRoundRectCallout">
            <a:avLst>
              <a:gd name="adj1" fmla="val 52836"/>
              <a:gd name="adj2" fmla="val -45971"/>
              <a:gd name="adj3" fmla="val 16667"/>
            </a:avLst>
          </a:prstGeom>
          <a:solidFill>
            <a:schemeClr val="accent5">
              <a:lumMod val="20000"/>
              <a:lumOff val="80000"/>
              <a:alpha val="5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smtClean="0">
                <a:solidFill>
                  <a:srgbClr val="4BACC6"/>
                </a:solidFill>
              </a:rPr>
              <a:t>Un </a:t>
            </a:r>
            <a:r>
              <a:rPr lang="fr-FR" sz="1200" i="1" dirty="0">
                <a:solidFill>
                  <a:srgbClr val="4BACC6"/>
                </a:solidFill>
              </a:rPr>
              <a:t>agneau on le vend entre 4 et 10 mois, il a </a:t>
            </a:r>
            <a:r>
              <a:rPr lang="fr-FR" sz="1200" i="1" dirty="0" smtClean="0">
                <a:solidFill>
                  <a:srgbClr val="4BACC6"/>
                </a:solidFill>
              </a:rPr>
              <a:t>donc 6 </a:t>
            </a:r>
            <a:r>
              <a:rPr lang="fr-FR" sz="1200" i="1" dirty="0">
                <a:solidFill>
                  <a:srgbClr val="4BACC6"/>
                </a:solidFill>
              </a:rPr>
              <a:t>mois </a:t>
            </a:r>
            <a:r>
              <a:rPr lang="fr-FR" sz="1200" i="1" dirty="0" smtClean="0">
                <a:solidFill>
                  <a:srgbClr val="4BACC6"/>
                </a:solidFill>
              </a:rPr>
              <a:t>de période </a:t>
            </a:r>
            <a:r>
              <a:rPr lang="fr-FR" sz="1200" i="1" dirty="0">
                <a:solidFill>
                  <a:srgbClr val="4BACC6"/>
                </a:solidFill>
              </a:rPr>
              <a:t>de </a:t>
            </a:r>
            <a:r>
              <a:rPr lang="fr-FR" sz="1200" i="1" dirty="0" smtClean="0">
                <a:solidFill>
                  <a:srgbClr val="4BACC6"/>
                </a:solidFill>
              </a:rPr>
              <a:t>vente </a:t>
            </a:r>
            <a:r>
              <a:rPr lang="fr-FR" sz="1200" i="1" dirty="0">
                <a:solidFill>
                  <a:srgbClr val="4BACC6"/>
                </a:solidFill>
              </a:rPr>
              <a:t>et </a:t>
            </a:r>
            <a:r>
              <a:rPr lang="fr-FR" sz="1200" i="1" dirty="0" smtClean="0">
                <a:solidFill>
                  <a:srgbClr val="4BACC6"/>
                </a:solidFill>
              </a:rPr>
              <a:t>on </a:t>
            </a:r>
            <a:r>
              <a:rPr lang="fr-FR" sz="1200" i="1" dirty="0">
                <a:solidFill>
                  <a:srgbClr val="4BACC6"/>
                </a:solidFill>
              </a:rPr>
              <a:t>n'a pas d'agneau </a:t>
            </a:r>
            <a:r>
              <a:rPr lang="fr-FR" sz="1200" i="1" dirty="0" smtClean="0">
                <a:solidFill>
                  <a:srgbClr val="4BACC6"/>
                </a:solidFill>
              </a:rPr>
              <a:t>entre octobre et </a:t>
            </a:r>
            <a:r>
              <a:rPr lang="fr-FR" sz="1200" i="1" dirty="0">
                <a:solidFill>
                  <a:srgbClr val="4BACC6"/>
                </a:solidFill>
              </a:rPr>
              <a:t>décembre. Si les menus ont été réalisés sans tenir compte de cette contrainte, ça n'ira pas. </a:t>
            </a:r>
            <a:r>
              <a:rPr lang="fr-FR" sz="1200" b="1" i="1" dirty="0" smtClean="0">
                <a:solidFill>
                  <a:srgbClr val="4BACC6"/>
                </a:solidFill>
              </a:rPr>
              <a:t>Ils </a:t>
            </a:r>
            <a:r>
              <a:rPr lang="fr-FR" sz="1200" b="1" i="1" dirty="0">
                <a:solidFill>
                  <a:srgbClr val="4BACC6"/>
                </a:solidFill>
              </a:rPr>
              <a:t>n'acceptent pas qu'on n'arrive pas à s'adapter à eux, pour eux on doit s'adapter </a:t>
            </a:r>
            <a:r>
              <a:rPr lang="fr-FR" sz="1200" b="1" i="1" dirty="0" smtClean="0">
                <a:solidFill>
                  <a:srgbClr val="4BACC6"/>
                </a:solidFill>
              </a:rPr>
              <a:t>au client </a:t>
            </a:r>
            <a:r>
              <a:rPr lang="fr-FR" sz="1200" b="1" i="1" dirty="0">
                <a:solidFill>
                  <a:srgbClr val="4BACC6"/>
                </a:solidFill>
              </a:rPr>
              <a:t>!</a:t>
            </a:r>
          </a:p>
        </p:txBody>
      </p:sp>
      <p:cxnSp>
        <p:nvCxnSpPr>
          <p:cNvPr id="21" name="Connecteur droit 20"/>
          <p:cNvCxnSpPr/>
          <p:nvPr/>
        </p:nvCxnSpPr>
        <p:spPr>
          <a:xfrm flipH="1">
            <a:off x="6359566" y="2609171"/>
            <a:ext cx="94152" cy="252092"/>
          </a:xfrm>
          <a:prstGeom prst="line">
            <a:avLst/>
          </a:prstGeom>
          <a:ln>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453717" y="2619307"/>
            <a:ext cx="182007" cy="2168"/>
          </a:xfrm>
          <a:prstGeom prst="line">
            <a:avLst/>
          </a:prstGeom>
          <a:ln>
            <a:solidFill>
              <a:srgbClr val="4BACC6"/>
            </a:solidFill>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6804248" y="1337073"/>
            <a:ext cx="2339752" cy="1134778"/>
          </a:xfrm>
          <a:prstGeom prst="wedgeRoundRectCallout">
            <a:avLst>
              <a:gd name="adj1" fmla="val -54663"/>
              <a:gd name="adj2" fmla="val 17724"/>
              <a:gd name="adj3" fmla="val 16667"/>
            </a:avLst>
          </a:prstGeom>
          <a:solidFill>
            <a:schemeClr val="accent5">
              <a:lumMod val="20000"/>
              <a:lumOff val="80000"/>
              <a:alpha val="50196"/>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smtClean="0">
                <a:solidFill>
                  <a:srgbClr val="4BACC6"/>
                </a:solidFill>
              </a:rPr>
              <a:t>A 7h30 </a:t>
            </a:r>
            <a:r>
              <a:rPr lang="fr-FR" sz="1200" i="1" dirty="0">
                <a:solidFill>
                  <a:srgbClr val="4BACC6"/>
                </a:solidFill>
              </a:rPr>
              <a:t>on a terminé nos </a:t>
            </a:r>
            <a:r>
              <a:rPr lang="fr-FR" sz="1200" i="1" dirty="0" smtClean="0">
                <a:solidFill>
                  <a:srgbClr val="4BACC6"/>
                </a:solidFill>
              </a:rPr>
              <a:t>livraisons sur Clermont mais et la resto </a:t>
            </a:r>
            <a:r>
              <a:rPr lang="fr-FR" sz="1200" i="1" dirty="0" err="1" smtClean="0">
                <a:solidFill>
                  <a:srgbClr val="4BACC6"/>
                </a:solidFill>
              </a:rPr>
              <a:t>co</a:t>
            </a:r>
            <a:r>
              <a:rPr lang="fr-FR" sz="1200" i="1" dirty="0" smtClean="0">
                <a:solidFill>
                  <a:srgbClr val="4BACC6"/>
                </a:solidFill>
              </a:rPr>
              <a:t> nous demande de livrer vers 8h30/9h00. Je dois donc faire appel </a:t>
            </a:r>
            <a:r>
              <a:rPr lang="fr-FR" sz="1200" i="1" dirty="0">
                <a:solidFill>
                  <a:srgbClr val="4BACC6"/>
                </a:solidFill>
              </a:rPr>
              <a:t>à un transporteur </a:t>
            </a:r>
            <a:r>
              <a:rPr lang="fr-FR" sz="1200" i="1" dirty="0" smtClean="0">
                <a:solidFill>
                  <a:srgbClr val="4BACC6"/>
                </a:solidFill>
              </a:rPr>
              <a:t>qui rajoute un franco</a:t>
            </a:r>
            <a:endParaRPr lang="fr-FR" sz="1200" b="1" i="1" dirty="0">
              <a:solidFill>
                <a:srgbClr val="4BACC6"/>
              </a:solidFill>
            </a:endParaRPr>
          </a:p>
        </p:txBody>
      </p:sp>
      <p:sp>
        <p:nvSpPr>
          <p:cNvPr id="28" name="ZoneTexte 27"/>
          <p:cNvSpPr txBox="1"/>
          <p:nvPr/>
        </p:nvSpPr>
        <p:spPr>
          <a:xfrm>
            <a:off x="312306" y="915566"/>
            <a:ext cx="7181615" cy="307777"/>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Un manque de communication et une organisation trop rigide</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351590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txBox="1">
            <a:spLocks/>
          </p:cNvSpPr>
          <p:nvPr/>
        </p:nvSpPr>
        <p:spPr>
          <a:xfrm>
            <a:off x="191851" y="68385"/>
            <a:ext cx="8714351" cy="363176"/>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sz="1600" dirty="0"/>
              <a:t>Carte mentale des champs possibles d'engagement des entreprises dans un PAT </a:t>
            </a:r>
          </a:p>
        </p:txBody>
      </p:sp>
      <p:cxnSp>
        <p:nvCxnSpPr>
          <p:cNvPr id="9" name="Connecteur droit 8"/>
          <p:cNvCxnSpPr/>
          <p:nvPr/>
        </p:nvCxnSpPr>
        <p:spPr>
          <a:xfrm flipH="1" flipV="1">
            <a:off x="3836757" y="2146589"/>
            <a:ext cx="425336" cy="514733"/>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4716016" y="2479651"/>
            <a:ext cx="828074" cy="409526"/>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410264" y="3120492"/>
            <a:ext cx="1057646" cy="668003"/>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699076" y="3434978"/>
            <a:ext cx="102482" cy="599013"/>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3751781" y="3575258"/>
            <a:ext cx="301253" cy="587358"/>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2919011" y="3035575"/>
            <a:ext cx="1286689" cy="455767"/>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3030529" y="2612478"/>
            <a:ext cx="702978" cy="154997"/>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4445482" y="2112191"/>
            <a:ext cx="420946" cy="755106"/>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647884" y="3112793"/>
            <a:ext cx="1132842" cy="76757"/>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439157" y="2446961"/>
            <a:ext cx="1826993" cy="1341534"/>
            <a:chOff x="3439157" y="2020956"/>
            <a:chExt cx="1826993" cy="1341534"/>
          </a:xfrm>
        </p:grpSpPr>
        <p:sp>
          <p:nvSpPr>
            <p:cNvPr id="20" name="Étoile à 7 branches 19"/>
            <p:cNvSpPr/>
            <p:nvPr/>
          </p:nvSpPr>
          <p:spPr>
            <a:xfrm>
              <a:off x="3439157" y="2020956"/>
              <a:ext cx="1826993" cy="1341534"/>
            </a:xfrm>
            <a:prstGeom prst="star7">
              <a:avLst/>
            </a:prstGeom>
            <a:solidFill>
              <a:srgbClr val="007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cap="all" dirty="0"/>
            </a:p>
            <a:p>
              <a:pPr algn="ctr"/>
              <a:endParaRPr lang="fr-FR" sz="900" cap="all" dirty="0"/>
            </a:p>
            <a:p>
              <a:pPr algn="ctr"/>
              <a:endParaRPr lang="fr-FR" sz="900" cap="all" dirty="0"/>
            </a:p>
            <a:p>
              <a:pPr algn="ctr"/>
              <a:endParaRPr lang="fr-FR" sz="900" cap="all" dirty="0"/>
            </a:p>
          </p:txBody>
        </p:sp>
        <p:sp>
          <p:nvSpPr>
            <p:cNvPr id="21" name="Rectangle 20"/>
            <p:cNvSpPr/>
            <p:nvPr/>
          </p:nvSpPr>
          <p:spPr>
            <a:xfrm>
              <a:off x="3604381" y="2355726"/>
              <a:ext cx="1496543" cy="738664"/>
            </a:xfrm>
            <a:prstGeom prst="rect">
              <a:avLst/>
            </a:prstGeom>
          </p:spPr>
          <p:txBody>
            <a:bodyPr wrap="square">
              <a:spAutoFit/>
            </a:bodyPr>
            <a:lstStyle/>
            <a:p>
              <a:pPr algn="ctr"/>
              <a:r>
                <a:rPr lang="fr-FR" sz="1400" cap="all" dirty="0">
                  <a:solidFill>
                    <a:schemeClr val="bg1"/>
                  </a:solidFill>
                </a:rPr>
                <a:t>ENGAGEMENT DES ENTREPRISES DANS UN PAT </a:t>
              </a:r>
            </a:p>
          </p:txBody>
        </p:sp>
      </p:grpSp>
      <p:sp>
        <p:nvSpPr>
          <p:cNvPr id="24" name="Rectangle 23"/>
          <p:cNvSpPr/>
          <p:nvPr/>
        </p:nvSpPr>
        <p:spPr>
          <a:xfrm>
            <a:off x="2053117" y="2278594"/>
            <a:ext cx="1030672" cy="64633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a:solidFill>
                  <a:srgbClr val="007C98"/>
                </a:solidFill>
              </a:rPr>
              <a:t>OFFRE DE PRODUIT </a:t>
            </a:r>
            <a:r>
              <a:rPr lang="fr-FR" sz="1100" b="1" cap="all" dirty="0" smtClean="0">
                <a:solidFill>
                  <a:srgbClr val="007C98"/>
                </a:solidFill>
              </a:rPr>
              <a:t>        (</a:t>
            </a:r>
            <a:r>
              <a:rPr lang="fr-FR" sz="1100" b="1" cap="all" dirty="0">
                <a:solidFill>
                  <a:srgbClr val="007C98"/>
                </a:solidFill>
              </a:rPr>
              <a:t>DE QUALITÉ)</a:t>
            </a:r>
          </a:p>
        </p:txBody>
      </p:sp>
      <p:sp>
        <p:nvSpPr>
          <p:cNvPr id="2" name="Rectangle 1">
            <a:extLst>
              <a:ext uri="{FF2B5EF4-FFF2-40B4-BE49-F238E27FC236}">
                <a16:creationId xmlns="" xmlns:a16="http://schemas.microsoft.com/office/drawing/2014/main" id="{74720EEB-45B4-BEAC-6B1D-930FF9055290}"/>
              </a:ext>
            </a:extLst>
          </p:cNvPr>
          <p:cNvSpPr/>
          <p:nvPr/>
        </p:nvSpPr>
        <p:spPr>
          <a:xfrm>
            <a:off x="5642053" y="2070388"/>
            <a:ext cx="1553849" cy="64633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a:solidFill>
                  <a:srgbClr val="007C98"/>
                </a:solidFill>
              </a:rPr>
              <a:t>Approvisionnement </a:t>
            </a:r>
            <a:r>
              <a:rPr lang="fr-FR" sz="1100" b="1" cap="all" dirty="0" smtClean="0">
                <a:solidFill>
                  <a:srgbClr val="007C98"/>
                </a:solidFill>
              </a:rPr>
              <a:t>local</a:t>
            </a:r>
            <a:endParaRPr lang="fr-FR" sz="1100" b="1" cap="all" dirty="0">
              <a:solidFill>
                <a:srgbClr val="007C98"/>
              </a:solidFill>
            </a:endParaRPr>
          </a:p>
        </p:txBody>
      </p:sp>
      <p:sp>
        <p:nvSpPr>
          <p:cNvPr id="4" name="Rectangle 3">
            <a:extLst>
              <a:ext uri="{FF2B5EF4-FFF2-40B4-BE49-F238E27FC236}">
                <a16:creationId xmlns="" xmlns:a16="http://schemas.microsoft.com/office/drawing/2014/main" id="{CBB7BA0E-A890-4BA2-1B63-3511AC159CE8}"/>
              </a:ext>
            </a:extLst>
          </p:cNvPr>
          <p:cNvSpPr/>
          <p:nvPr/>
        </p:nvSpPr>
        <p:spPr>
          <a:xfrm>
            <a:off x="5305237" y="3833298"/>
            <a:ext cx="1030672" cy="40259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a:solidFill>
                  <a:srgbClr val="007C98"/>
                </a:solidFill>
              </a:rPr>
              <a:t>Logistique</a:t>
            </a:r>
          </a:p>
        </p:txBody>
      </p:sp>
      <p:sp>
        <p:nvSpPr>
          <p:cNvPr id="5" name="Rectangle 4">
            <a:extLst>
              <a:ext uri="{FF2B5EF4-FFF2-40B4-BE49-F238E27FC236}">
                <a16:creationId xmlns="" xmlns:a16="http://schemas.microsoft.com/office/drawing/2014/main" id="{E1A92ED2-4A65-924C-38B3-BCC22DE742FD}"/>
              </a:ext>
            </a:extLst>
          </p:cNvPr>
          <p:cNvSpPr/>
          <p:nvPr/>
        </p:nvSpPr>
        <p:spPr>
          <a:xfrm>
            <a:off x="1942344" y="3293160"/>
            <a:ext cx="1030672" cy="64633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a:solidFill>
                  <a:srgbClr val="007C98"/>
                </a:solidFill>
              </a:rPr>
              <a:t>OFFRE DE SERVICES</a:t>
            </a:r>
          </a:p>
        </p:txBody>
      </p:sp>
      <p:sp>
        <p:nvSpPr>
          <p:cNvPr id="6" name="Rectangle 5">
            <a:extLst>
              <a:ext uri="{FF2B5EF4-FFF2-40B4-BE49-F238E27FC236}">
                <a16:creationId xmlns="" xmlns:a16="http://schemas.microsoft.com/office/drawing/2014/main" id="{24FC6365-CFD5-B677-C0CF-9D5B5D772F92}"/>
              </a:ext>
            </a:extLst>
          </p:cNvPr>
          <p:cNvSpPr/>
          <p:nvPr/>
        </p:nvSpPr>
        <p:spPr>
          <a:xfrm>
            <a:off x="3002387" y="4013651"/>
            <a:ext cx="1221577" cy="64633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a:solidFill>
                  <a:srgbClr val="007C98"/>
                </a:solidFill>
              </a:rPr>
              <a:t>ENVIRONNEMENT </a:t>
            </a:r>
          </a:p>
        </p:txBody>
      </p:sp>
      <p:sp>
        <p:nvSpPr>
          <p:cNvPr id="8" name="Rectangle 7">
            <a:extLst>
              <a:ext uri="{FF2B5EF4-FFF2-40B4-BE49-F238E27FC236}">
                <a16:creationId xmlns="" xmlns:a16="http://schemas.microsoft.com/office/drawing/2014/main" id="{7FE73DD4-E648-9E17-B103-615B52E045B8}"/>
              </a:ext>
            </a:extLst>
          </p:cNvPr>
          <p:cNvSpPr/>
          <p:nvPr/>
        </p:nvSpPr>
        <p:spPr>
          <a:xfrm>
            <a:off x="5662312" y="2882041"/>
            <a:ext cx="1030672" cy="64633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a:solidFill>
                  <a:srgbClr val="007C98"/>
                </a:solidFill>
              </a:rPr>
              <a:t>SOCIAL</a:t>
            </a:r>
          </a:p>
        </p:txBody>
      </p:sp>
      <p:sp>
        <p:nvSpPr>
          <p:cNvPr id="57" name="Rectangle 56">
            <a:extLst>
              <a:ext uri="{FF2B5EF4-FFF2-40B4-BE49-F238E27FC236}">
                <a16:creationId xmlns="" xmlns:a16="http://schemas.microsoft.com/office/drawing/2014/main" id="{7FE73DD4-E648-9E17-B103-615B52E045B8}"/>
              </a:ext>
            </a:extLst>
          </p:cNvPr>
          <p:cNvSpPr/>
          <p:nvPr/>
        </p:nvSpPr>
        <p:spPr>
          <a:xfrm>
            <a:off x="3239218" y="1595843"/>
            <a:ext cx="1030672" cy="64633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smtClean="0">
                <a:solidFill>
                  <a:srgbClr val="007C98"/>
                </a:solidFill>
              </a:rPr>
              <a:t>INNOVATION</a:t>
            </a:r>
            <a:endParaRPr lang="fr-FR" sz="1100" b="1" cap="all" dirty="0">
              <a:solidFill>
                <a:srgbClr val="007C98"/>
              </a:solidFill>
            </a:endParaRPr>
          </a:p>
        </p:txBody>
      </p:sp>
      <p:sp>
        <p:nvSpPr>
          <p:cNvPr id="98" name="Rectangle 97"/>
          <p:cNvSpPr/>
          <p:nvPr/>
        </p:nvSpPr>
        <p:spPr>
          <a:xfrm>
            <a:off x="4624764" y="1574343"/>
            <a:ext cx="1250998" cy="67452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0" lvl="1" algn="ctr" defTabSz="400050">
              <a:lnSpc>
                <a:spcPct val="90000"/>
              </a:lnSpc>
              <a:spcBef>
                <a:spcPct val="0"/>
              </a:spcBef>
              <a:spcAft>
                <a:spcPct val="15000"/>
              </a:spcAft>
            </a:pPr>
            <a:r>
              <a:rPr lang="fr-FR" sz="1050" b="1" cap="all" dirty="0" smtClean="0">
                <a:solidFill>
                  <a:srgbClr val="007C98"/>
                </a:solidFill>
              </a:rPr>
              <a:t>Engagement Santé</a:t>
            </a:r>
            <a:endParaRPr lang="fr-FR" sz="1050" b="1" cap="all" dirty="0">
              <a:solidFill>
                <a:srgbClr val="007C98"/>
              </a:solidFill>
            </a:endParaRPr>
          </a:p>
        </p:txBody>
      </p:sp>
      <p:sp>
        <p:nvSpPr>
          <p:cNvPr id="118" name="Rectangle 117">
            <a:extLst>
              <a:ext uri="{FF2B5EF4-FFF2-40B4-BE49-F238E27FC236}">
                <a16:creationId xmlns="" xmlns:a16="http://schemas.microsoft.com/office/drawing/2014/main" id="{CBB7BA0E-A890-4BA2-1B63-3511AC159CE8}"/>
              </a:ext>
            </a:extLst>
          </p:cNvPr>
          <p:cNvSpPr/>
          <p:nvPr/>
        </p:nvSpPr>
        <p:spPr>
          <a:xfrm>
            <a:off x="4329879" y="4090575"/>
            <a:ext cx="1030672" cy="40259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algn="ctr"/>
            <a:r>
              <a:rPr lang="fr-FR" sz="1100" b="1" cap="all" dirty="0">
                <a:solidFill>
                  <a:srgbClr val="007C98"/>
                </a:solidFill>
              </a:rPr>
              <a:t>Attractivité </a:t>
            </a:r>
          </a:p>
        </p:txBody>
      </p:sp>
      <p:sp>
        <p:nvSpPr>
          <p:cNvPr id="25" name="ZoneTexte 24"/>
          <p:cNvSpPr txBox="1"/>
          <p:nvPr/>
        </p:nvSpPr>
        <p:spPr>
          <a:xfrm>
            <a:off x="312306" y="915566"/>
            <a:ext cx="7860094" cy="738664"/>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Nous avons recensé les champs possibles d’intervention des entreprises sous forme de carte mentale.</a:t>
            </a:r>
          </a:p>
          <a:p>
            <a:r>
              <a:rPr lang="fr-FR" sz="1400" b="1" dirty="0" smtClean="0">
                <a:solidFill>
                  <a:srgbClr val="E75012"/>
                </a:solidFill>
                <a:latin typeface="Century Gothic" panose="020B0502020202020204" pitchFamily="34" charset="0"/>
                <a:cs typeface="Calibri Light" panose="020F0302020204030204" pitchFamily="34" charset="0"/>
              </a:rPr>
              <a:t>9 axes principaux se dégagent </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395229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2">
            <a:extLst>
              <a:ext uri="{FF2B5EF4-FFF2-40B4-BE49-F238E27FC236}">
                <a16:creationId xmlns="" xmlns:a16="http://schemas.microsoft.com/office/drawing/2014/main" id="{9017EC18-0503-45AC-BB63-B4417E7DE150}"/>
              </a:ext>
            </a:extLst>
          </p:cNvPr>
          <p:cNvSpPr txBox="1">
            <a:spLocks/>
          </p:cNvSpPr>
          <p:nvPr/>
        </p:nvSpPr>
        <p:spPr>
          <a:xfrm>
            <a:off x="1674470" y="73405"/>
            <a:ext cx="5760640" cy="291488"/>
          </a:xfrm>
          <a:prstGeom prst="rect">
            <a:avLst/>
          </a:prstGeom>
        </p:spPr>
        <p:txBody>
          <a:bodyPr>
            <a:noAutofit/>
          </a:bodyPr>
          <a:lstStyle>
            <a:defPPr>
              <a:defRPr lang="fr-FR"/>
            </a:defPPr>
            <a:lvl1pPr indent="0">
              <a:spcBef>
                <a:spcPct val="20000"/>
              </a:spcBef>
              <a:buFont typeface="Arial" pitchFamily="34" charset="0"/>
              <a:buNone/>
              <a:defRPr sz="2400" b="1">
                <a:solidFill>
                  <a:schemeClr val="accent5"/>
                </a:solidFill>
                <a:latin typeface="Century Gothic" panose="020B0502020202020204"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0"/>
              </a:spcBef>
            </a:pPr>
            <a:endParaRPr lang="fr-FR" sz="1600" dirty="0"/>
          </a:p>
        </p:txBody>
      </p:sp>
      <p:sp>
        <p:nvSpPr>
          <p:cNvPr id="2" name="Rectangle 1"/>
          <p:cNvSpPr/>
          <p:nvPr/>
        </p:nvSpPr>
        <p:spPr>
          <a:xfrm>
            <a:off x="2799324" y="4308176"/>
            <a:ext cx="1461657" cy="149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323528" y="280154"/>
            <a:ext cx="5940252" cy="397032"/>
          </a:xfrm>
          <a:prstGeom prst="rect">
            <a:avLst/>
          </a:prstGeom>
        </p:spPr>
        <p:txBody>
          <a:bodyPr wrap="square">
            <a:spAutoFit/>
          </a:bodyPr>
          <a:lstStyle>
            <a:defPPr>
              <a:defRPr lang="fr-FR"/>
            </a:defPPr>
            <a:lvl1pPr>
              <a:lnSpc>
                <a:spcPct val="110000"/>
              </a:lnSpc>
              <a:defRPr cap="all">
                <a:solidFill>
                  <a:schemeClr val="bg1">
                    <a:lumMod val="65000"/>
                  </a:schemeClr>
                </a:solidFill>
                <a:latin typeface="Century Gothic" panose="020B0502020202020204" pitchFamily="34" charset="0"/>
              </a:defRPr>
            </a:lvl1pPr>
          </a:lstStyle>
          <a:p>
            <a:r>
              <a:rPr lang="fr-FR" b="1" dirty="0"/>
              <a:t>Présentation des intervenants</a:t>
            </a:r>
          </a:p>
        </p:txBody>
      </p:sp>
      <p:sp>
        <p:nvSpPr>
          <p:cNvPr id="12" name="ZoneTexte 11">
            <a:extLst>
              <a:ext uri="{FF2B5EF4-FFF2-40B4-BE49-F238E27FC236}">
                <a16:creationId xmlns="" xmlns:a16="http://schemas.microsoft.com/office/drawing/2014/main" id="{68A805B1-6CEF-443E-8A93-FF593D8C96AC}"/>
              </a:ext>
            </a:extLst>
          </p:cNvPr>
          <p:cNvSpPr txBox="1"/>
          <p:nvPr/>
        </p:nvSpPr>
        <p:spPr>
          <a:xfrm>
            <a:off x="3275856" y="3579862"/>
            <a:ext cx="2743217" cy="892552"/>
          </a:xfrm>
          <a:prstGeom prst="rect">
            <a:avLst/>
          </a:prstGeom>
          <a:noFill/>
        </p:spPr>
        <p:txBody>
          <a:bodyPr wrap="square" rtlCol="0">
            <a:spAutoFit/>
          </a:bodyPr>
          <a:lstStyle/>
          <a:p>
            <a:r>
              <a:rPr lang="fr-FR" sz="1400" b="1" dirty="0">
                <a:solidFill>
                  <a:srgbClr val="E75012"/>
                </a:solidFill>
                <a:latin typeface="Century Gothic" panose="020B0502020202020204" pitchFamily="34" charset="0"/>
              </a:rPr>
              <a:t>Renaud LOESEL</a:t>
            </a:r>
          </a:p>
          <a:p>
            <a:r>
              <a:rPr lang="fr-FR" sz="1100" b="1" dirty="0">
                <a:solidFill>
                  <a:schemeClr val="tx1">
                    <a:lumMod val="75000"/>
                    <a:lumOff val="25000"/>
                  </a:schemeClr>
                </a:solidFill>
                <a:latin typeface="Century Gothic" panose="020B0502020202020204" pitchFamily="34" charset="0"/>
              </a:rPr>
              <a:t>Chef de projet </a:t>
            </a:r>
          </a:p>
          <a:p>
            <a:r>
              <a:rPr lang="fr-FR" sz="1100" b="1" dirty="0">
                <a:solidFill>
                  <a:schemeClr val="tx1">
                    <a:lumMod val="75000"/>
                    <a:lumOff val="25000"/>
                  </a:schemeClr>
                </a:solidFill>
                <a:latin typeface="Century Gothic" panose="020B0502020202020204" pitchFamily="34" charset="0"/>
              </a:rPr>
              <a:t>Alimentation, Territoires &amp; Entreprises</a:t>
            </a:r>
          </a:p>
          <a:p>
            <a:pPr>
              <a:spcBef>
                <a:spcPts val="600"/>
              </a:spcBef>
            </a:pPr>
            <a:r>
              <a:rPr lang="fr-FR" sz="1100" b="1" i="1" dirty="0">
                <a:solidFill>
                  <a:srgbClr val="E75012"/>
                </a:solidFill>
                <a:latin typeface="Century Gothic" panose="020B0502020202020204" pitchFamily="34" charset="0"/>
              </a:rPr>
              <a:t>Durabilité des systèmes alimentaires</a:t>
            </a:r>
          </a:p>
        </p:txBody>
      </p:sp>
      <p:sp>
        <p:nvSpPr>
          <p:cNvPr id="18" name="ZoneTexte 17">
            <a:extLst>
              <a:ext uri="{FF2B5EF4-FFF2-40B4-BE49-F238E27FC236}">
                <a16:creationId xmlns="" xmlns:a16="http://schemas.microsoft.com/office/drawing/2014/main" id="{68A805B1-6CEF-443E-8A93-FF593D8C96AC}"/>
              </a:ext>
            </a:extLst>
          </p:cNvPr>
          <p:cNvSpPr txBox="1"/>
          <p:nvPr/>
        </p:nvSpPr>
        <p:spPr>
          <a:xfrm>
            <a:off x="466097" y="3593090"/>
            <a:ext cx="2827557" cy="892552"/>
          </a:xfrm>
          <a:prstGeom prst="rect">
            <a:avLst/>
          </a:prstGeom>
          <a:noFill/>
        </p:spPr>
        <p:txBody>
          <a:bodyPr wrap="square" rtlCol="0">
            <a:spAutoFit/>
          </a:bodyPr>
          <a:lstStyle/>
          <a:p>
            <a:r>
              <a:rPr lang="fr-FR" sz="1400" b="1" dirty="0">
                <a:solidFill>
                  <a:srgbClr val="E75012"/>
                </a:solidFill>
                <a:latin typeface="Century Gothic" panose="020B0502020202020204" pitchFamily="34" charset="0"/>
              </a:rPr>
              <a:t>Françoise MOLEGNANA</a:t>
            </a:r>
          </a:p>
          <a:p>
            <a:r>
              <a:rPr lang="fr-FR" sz="1100" b="1" dirty="0">
                <a:solidFill>
                  <a:schemeClr val="tx1">
                    <a:lumMod val="75000"/>
                    <a:lumOff val="25000"/>
                  </a:schemeClr>
                </a:solidFill>
                <a:latin typeface="Century Gothic" panose="020B0502020202020204" pitchFamily="34" charset="0"/>
              </a:rPr>
              <a:t>Cheffe de projet</a:t>
            </a:r>
          </a:p>
          <a:p>
            <a:r>
              <a:rPr lang="fr-FR" sz="1100" b="1" dirty="0">
                <a:solidFill>
                  <a:schemeClr val="tx1">
                    <a:lumMod val="75000"/>
                    <a:lumOff val="25000"/>
                  </a:schemeClr>
                </a:solidFill>
                <a:latin typeface="Century Gothic" panose="020B0502020202020204" pitchFamily="34" charset="0"/>
              </a:rPr>
              <a:t>Alimentation, Territoires &amp; Entreprises</a:t>
            </a:r>
          </a:p>
          <a:p>
            <a:pPr>
              <a:spcBef>
                <a:spcPts val="600"/>
              </a:spcBef>
            </a:pPr>
            <a:r>
              <a:rPr lang="fr-FR" sz="1100" b="1" i="1" dirty="0">
                <a:solidFill>
                  <a:srgbClr val="E75012"/>
                </a:solidFill>
                <a:latin typeface="Century Gothic" panose="020B0502020202020204" pitchFamily="34" charset="0"/>
              </a:rPr>
              <a:t>Innovation &amp; Performance</a:t>
            </a:r>
          </a:p>
        </p:txBody>
      </p:sp>
      <p:sp>
        <p:nvSpPr>
          <p:cNvPr id="21" name="ZoneTexte 20">
            <a:extLst>
              <a:ext uri="{FF2B5EF4-FFF2-40B4-BE49-F238E27FC236}">
                <a16:creationId xmlns="" xmlns:a16="http://schemas.microsoft.com/office/drawing/2014/main" id="{68A805B1-6CEF-443E-8A93-FF593D8C96AC}"/>
              </a:ext>
            </a:extLst>
          </p:cNvPr>
          <p:cNvSpPr txBox="1"/>
          <p:nvPr/>
        </p:nvSpPr>
        <p:spPr>
          <a:xfrm>
            <a:off x="6156176" y="3579862"/>
            <a:ext cx="2414441" cy="892552"/>
          </a:xfrm>
          <a:prstGeom prst="rect">
            <a:avLst/>
          </a:prstGeom>
          <a:noFill/>
        </p:spPr>
        <p:txBody>
          <a:bodyPr wrap="square" rtlCol="0">
            <a:spAutoFit/>
          </a:bodyPr>
          <a:lstStyle/>
          <a:p>
            <a:pPr>
              <a:tabLst>
                <a:tab pos="630238" algn="l"/>
              </a:tabLst>
            </a:pPr>
            <a:r>
              <a:rPr lang="fr-FR" sz="1400" b="1" dirty="0">
                <a:solidFill>
                  <a:srgbClr val="E75012"/>
                </a:solidFill>
                <a:latin typeface="Century Gothic" panose="020B0502020202020204" pitchFamily="34" charset="0"/>
              </a:rPr>
              <a:t>Valérie BINDER</a:t>
            </a:r>
          </a:p>
          <a:p>
            <a:pPr>
              <a:spcBef>
                <a:spcPts val="600"/>
              </a:spcBef>
              <a:tabLst>
                <a:tab pos="630238" algn="l"/>
              </a:tabLst>
            </a:pPr>
            <a:r>
              <a:rPr lang="fr-FR" sz="1100" b="1" dirty="0">
                <a:solidFill>
                  <a:schemeClr val="tx1">
                    <a:lumMod val="75000"/>
                    <a:lumOff val="25000"/>
                  </a:schemeClr>
                </a:solidFill>
                <a:latin typeface="Century Gothic" panose="020B0502020202020204" pitchFamily="34" charset="0"/>
              </a:rPr>
              <a:t>Consultante en pratiques sociales en charge de la </a:t>
            </a:r>
            <a:r>
              <a:rPr lang="fr-FR" sz="1100" b="1" dirty="0" smtClean="0">
                <a:solidFill>
                  <a:srgbClr val="E75012"/>
                </a:solidFill>
                <a:latin typeface="Century Gothic" panose="020B0502020202020204" pitchFamily="34" charset="0"/>
              </a:rPr>
              <a:t>Capitalisation </a:t>
            </a:r>
            <a:r>
              <a:rPr lang="fr-FR" sz="1100" b="1" dirty="0">
                <a:solidFill>
                  <a:srgbClr val="E75012"/>
                </a:solidFill>
                <a:latin typeface="Century Gothic" panose="020B0502020202020204" pitchFamily="34" charset="0"/>
              </a:rPr>
              <a:t>du programme</a:t>
            </a:r>
            <a:endParaRPr lang="fr-FR" sz="1100" b="1" i="1" dirty="0">
              <a:solidFill>
                <a:srgbClr val="E75012"/>
              </a:solidFill>
              <a:latin typeface="Century Gothic" panose="020B0502020202020204" pitchFamily="34" charset="0"/>
            </a:endParaRPr>
          </a:p>
        </p:txBody>
      </p:sp>
      <p:sp>
        <p:nvSpPr>
          <p:cNvPr id="3" name="Rectangle 2"/>
          <p:cNvSpPr/>
          <p:nvPr/>
        </p:nvSpPr>
        <p:spPr>
          <a:xfrm>
            <a:off x="6455478" y="2410564"/>
            <a:ext cx="657551" cy="923330"/>
          </a:xfrm>
          <a:prstGeom prst="rect">
            <a:avLst/>
          </a:prstGeom>
          <a:noFill/>
        </p:spPr>
        <p:txBody>
          <a:bodyPr wrap="none" lIns="91440" tIns="45720" rIns="91440" bIns="45720">
            <a:spAutoFit/>
          </a:bodyPr>
          <a:lstStyle/>
          <a:p>
            <a:pPr algn="ctr"/>
            <a:r>
              <a:rPr lang="fr-FR" sz="5400" b="0" i="1" cap="none" spc="0" dirty="0">
                <a:ln w="0"/>
                <a:solidFill>
                  <a:srgbClr val="E75012"/>
                </a:solidFill>
                <a:effectLst>
                  <a:outerShdw blurRad="38100" dist="19050" dir="2700000" algn="tl" rotWithShape="0">
                    <a:schemeClr val="dk1">
                      <a:alpha val="40000"/>
                    </a:schemeClr>
                  </a:outerShdw>
                </a:effectLst>
              </a:rPr>
              <a:t>&amp;</a:t>
            </a:r>
          </a:p>
        </p:txBody>
      </p:sp>
      <p:pic>
        <p:nvPicPr>
          <p:cNvPr id="17" name="Image 16"/>
          <p:cNvPicPr preferRelativeResize="0"/>
          <p:nvPr/>
        </p:nvPicPr>
        <p:blipFill>
          <a:blip r:embed="rId3">
            <a:grayscl/>
            <a:extLst>
              <a:ext uri="{28A0092B-C50C-407E-A947-70E740481C1C}">
                <a14:useLocalDpi xmlns:a14="http://schemas.microsoft.com/office/drawing/2010/main" val="0"/>
              </a:ext>
            </a:extLst>
          </a:blip>
          <a:srcRect/>
          <a:stretch>
            <a:fillRect/>
          </a:stretch>
        </p:blipFill>
        <p:spPr bwMode="auto">
          <a:xfrm>
            <a:off x="3552553" y="2261396"/>
            <a:ext cx="1080000" cy="1260000"/>
          </a:xfrm>
          <a:prstGeom prst="rect">
            <a:avLst/>
          </a:prstGeom>
          <a:noFill/>
        </p:spPr>
      </p:pic>
      <p:pic>
        <p:nvPicPr>
          <p:cNvPr id="22" name="Image 21"/>
          <p:cNvPicPr preferRelativeResize="0"/>
          <p:nvPr/>
        </p:nvPicPr>
        <p:blipFill rotWithShape="1">
          <a:blip r:embed="rId4">
            <a:extLst>
              <a:ext uri="{28A0092B-C50C-407E-A947-70E740481C1C}">
                <a14:useLocalDpi xmlns:a14="http://schemas.microsoft.com/office/drawing/2010/main" val="0"/>
              </a:ext>
            </a:extLst>
          </a:blip>
          <a:srcRect l="7373" r="11837"/>
          <a:stretch/>
        </p:blipFill>
        <p:spPr bwMode="auto">
          <a:xfrm>
            <a:off x="785400" y="2261396"/>
            <a:ext cx="1080000" cy="1260000"/>
          </a:xfrm>
          <a:prstGeom prst="rect">
            <a:avLst/>
          </a:prstGeom>
          <a:noFill/>
          <a:ln>
            <a:noFill/>
          </a:ln>
        </p:spPr>
      </p:pic>
      <p:pic>
        <p:nvPicPr>
          <p:cNvPr id="15" name="Image 14"/>
          <p:cNvPicPr>
            <a:picLocks noChangeAspect="1"/>
          </p:cNvPicPr>
          <p:nvPr/>
        </p:nvPicPr>
        <p:blipFill rotWithShape="1">
          <a:blip r:embed="rId5"/>
          <a:srcRect r="71760" b="78000"/>
          <a:stretch/>
        </p:blipFill>
        <p:spPr>
          <a:xfrm>
            <a:off x="611560" y="740309"/>
            <a:ext cx="1127242" cy="1240928"/>
          </a:xfrm>
          <a:prstGeom prst="rect">
            <a:avLst/>
          </a:prstGeom>
        </p:spPr>
      </p:pic>
      <p:pic>
        <p:nvPicPr>
          <p:cNvPr id="16" name="object 6"/>
          <p:cNvPicPr/>
          <p:nvPr/>
        </p:nvPicPr>
        <p:blipFill>
          <a:blip r:embed="rId6" cstate="print"/>
          <a:stretch>
            <a:fillRect/>
          </a:stretch>
        </p:blipFill>
        <p:spPr>
          <a:xfrm>
            <a:off x="7524328" y="4353579"/>
            <a:ext cx="1462427" cy="724699"/>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8802" y="724252"/>
            <a:ext cx="1270384" cy="1270384"/>
          </a:xfrm>
          <a:prstGeom prst="roundRect">
            <a:avLst>
              <a:gd name="adj" fmla="val 8594"/>
            </a:avLst>
          </a:prstGeom>
          <a:solidFill>
            <a:srgbClr val="FFFFFF">
              <a:shade val="85000"/>
            </a:srgbClr>
          </a:solidFill>
          <a:ln>
            <a:noFill/>
          </a:ln>
          <a:effectLst/>
        </p:spPr>
      </p:pic>
      <p:sp>
        <p:nvSpPr>
          <p:cNvPr id="19" name="ZoneTexte 18">
            <a:extLst>
              <a:ext uri="{FF2B5EF4-FFF2-40B4-BE49-F238E27FC236}">
                <a16:creationId xmlns="" xmlns:a16="http://schemas.microsoft.com/office/drawing/2014/main" id="{68A805B1-6CEF-443E-8A93-FF593D8C96AC}"/>
              </a:ext>
            </a:extLst>
          </p:cNvPr>
          <p:cNvSpPr txBox="1"/>
          <p:nvPr/>
        </p:nvSpPr>
        <p:spPr>
          <a:xfrm>
            <a:off x="3094978" y="800484"/>
            <a:ext cx="2827557" cy="1154162"/>
          </a:xfrm>
          <a:prstGeom prst="rect">
            <a:avLst/>
          </a:prstGeom>
          <a:noFill/>
        </p:spPr>
        <p:txBody>
          <a:bodyPr wrap="square" rtlCol="0">
            <a:spAutoFit/>
          </a:bodyPr>
          <a:lstStyle/>
          <a:p>
            <a:pPr lvl="0"/>
            <a:r>
              <a:rPr lang="fr-FR" sz="1400" b="1" dirty="0">
                <a:solidFill>
                  <a:srgbClr val="E75012"/>
                </a:solidFill>
                <a:latin typeface="Century Gothic" panose="020B0502020202020204" pitchFamily="34" charset="0"/>
              </a:rPr>
              <a:t>Dominique BERNIER</a:t>
            </a:r>
          </a:p>
          <a:p>
            <a:r>
              <a:rPr lang="fr-FR" sz="1100" b="1" dirty="0">
                <a:solidFill>
                  <a:schemeClr val="tx1">
                    <a:lumMod val="75000"/>
                    <a:lumOff val="25000"/>
                  </a:schemeClr>
                </a:solidFill>
                <a:latin typeface="Century Gothic" panose="020B0502020202020204" pitchFamily="34" charset="0"/>
              </a:rPr>
              <a:t>Chargée de mission ‘Coopérations entre acteurs’ - Cap Rural </a:t>
            </a:r>
          </a:p>
          <a:p>
            <a:endParaRPr lang="fr-FR" sz="1100" b="1" i="1" dirty="0">
              <a:solidFill>
                <a:schemeClr val="tx1">
                  <a:lumMod val="75000"/>
                  <a:lumOff val="25000"/>
                </a:schemeClr>
              </a:solidFill>
              <a:latin typeface="Century Gothic" panose="020B0502020202020204" pitchFamily="34" charset="0"/>
            </a:endParaRPr>
          </a:p>
          <a:p>
            <a:r>
              <a:rPr lang="fr-FR" sz="1100" b="1" i="1" dirty="0">
                <a:solidFill>
                  <a:srgbClr val="E75012"/>
                </a:solidFill>
                <a:latin typeface="Century Gothic" panose="020B0502020202020204" pitchFamily="34" charset="0"/>
              </a:rPr>
              <a:t>Votre hôte, </a:t>
            </a:r>
          </a:p>
          <a:p>
            <a:r>
              <a:rPr lang="fr-FR" sz="1100" b="1" i="1" dirty="0">
                <a:solidFill>
                  <a:srgbClr val="E75012"/>
                </a:solidFill>
                <a:latin typeface="Century Gothic" panose="020B0502020202020204" pitchFamily="34" charset="0"/>
              </a:rPr>
              <a:t>Pour vous servir !</a:t>
            </a:r>
          </a:p>
        </p:txBody>
      </p:sp>
      <p:pic>
        <p:nvPicPr>
          <p:cNvPr id="23" name="Image 22"/>
          <p:cNvPicPr>
            <a:picLocks noChangeAspect="1"/>
          </p:cNvPicPr>
          <p:nvPr/>
        </p:nvPicPr>
        <p:blipFill>
          <a:blip r:embed="rId8"/>
          <a:stretch>
            <a:fillRect/>
          </a:stretch>
        </p:blipFill>
        <p:spPr>
          <a:xfrm>
            <a:off x="5700860" y="700646"/>
            <a:ext cx="1298208" cy="1298208"/>
          </a:xfrm>
          <a:prstGeom prst="roundRect">
            <a:avLst>
              <a:gd name="adj" fmla="val 8594"/>
            </a:avLst>
          </a:prstGeom>
          <a:solidFill>
            <a:srgbClr val="FFFFFF">
              <a:shade val="85000"/>
            </a:srgbClr>
          </a:solidFill>
          <a:ln>
            <a:noFill/>
          </a:ln>
          <a:effectLst/>
        </p:spPr>
      </p:pic>
      <p:sp>
        <p:nvSpPr>
          <p:cNvPr id="24" name="ZoneTexte 23">
            <a:extLst>
              <a:ext uri="{FF2B5EF4-FFF2-40B4-BE49-F238E27FC236}">
                <a16:creationId xmlns="" xmlns:a16="http://schemas.microsoft.com/office/drawing/2014/main" id="{68A805B1-6CEF-443E-8A93-FF593D8C96AC}"/>
              </a:ext>
            </a:extLst>
          </p:cNvPr>
          <p:cNvSpPr txBox="1"/>
          <p:nvPr/>
        </p:nvSpPr>
        <p:spPr>
          <a:xfrm>
            <a:off x="7164288" y="715845"/>
            <a:ext cx="1954347" cy="1323439"/>
          </a:xfrm>
          <a:prstGeom prst="rect">
            <a:avLst/>
          </a:prstGeom>
          <a:noFill/>
        </p:spPr>
        <p:txBody>
          <a:bodyPr wrap="square" rtlCol="0">
            <a:spAutoFit/>
          </a:bodyPr>
          <a:lstStyle/>
          <a:p>
            <a:pPr lvl="0"/>
            <a:r>
              <a:rPr lang="fr-FR" sz="1400" b="1" dirty="0">
                <a:solidFill>
                  <a:srgbClr val="E75012"/>
                </a:solidFill>
                <a:latin typeface="Century Gothic" panose="020B0502020202020204" pitchFamily="34" charset="0"/>
              </a:rPr>
              <a:t>Jérémy </a:t>
            </a:r>
            <a:r>
              <a:rPr lang="fr-FR" sz="1400" b="1" dirty="0" err="1">
                <a:solidFill>
                  <a:srgbClr val="E75012"/>
                </a:solidFill>
                <a:latin typeface="Century Gothic" panose="020B0502020202020204" pitchFamily="34" charset="0"/>
              </a:rPr>
              <a:t>Thien</a:t>
            </a:r>
            <a:endParaRPr lang="fr-FR" sz="1400" b="1" dirty="0">
              <a:solidFill>
                <a:srgbClr val="E75012"/>
              </a:solidFill>
              <a:latin typeface="Century Gothic" panose="020B0502020202020204" pitchFamily="34" charset="0"/>
            </a:endParaRPr>
          </a:p>
          <a:p>
            <a:r>
              <a:rPr lang="fr-FR" sz="1100" b="1" dirty="0">
                <a:solidFill>
                  <a:schemeClr val="tx1">
                    <a:lumMod val="75000"/>
                    <a:lumOff val="25000"/>
                  </a:schemeClr>
                </a:solidFill>
                <a:latin typeface="Century Gothic" panose="020B0502020202020204" pitchFamily="34" charset="0"/>
              </a:rPr>
              <a:t>Président, </a:t>
            </a:r>
          </a:p>
          <a:p>
            <a:r>
              <a:rPr lang="fr-FR" sz="1100" b="1" dirty="0">
                <a:solidFill>
                  <a:schemeClr val="tx1">
                    <a:lumMod val="75000"/>
                    <a:lumOff val="25000"/>
                  </a:schemeClr>
                </a:solidFill>
                <a:latin typeface="Century Gothic" panose="020B0502020202020204" pitchFamily="34" charset="0"/>
              </a:rPr>
              <a:t>Comité Auvergne-Rhône-Alpes Gourmand</a:t>
            </a:r>
          </a:p>
          <a:p>
            <a:endParaRPr lang="fr-FR" sz="1100" b="1" i="1" dirty="0">
              <a:solidFill>
                <a:schemeClr val="tx1">
                  <a:lumMod val="75000"/>
                  <a:lumOff val="25000"/>
                </a:schemeClr>
              </a:solidFill>
              <a:latin typeface="Century Gothic" panose="020B0502020202020204" pitchFamily="34" charset="0"/>
            </a:endParaRPr>
          </a:p>
          <a:p>
            <a:r>
              <a:rPr lang="fr-FR" sz="1100" b="1" i="1" dirty="0">
                <a:solidFill>
                  <a:srgbClr val="E75012"/>
                </a:solidFill>
                <a:latin typeface="Century Gothic" panose="020B0502020202020204" pitchFamily="34" charset="0"/>
              </a:rPr>
              <a:t>L’alimentation, un sujet qui fédère !</a:t>
            </a:r>
          </a:p>
        </p:txBody>
      </p:sp>
      <p:pic>
        <p:nvPicPr>
          <p:cNvPr id="8" name="Image 7"/>
          <p:cNvPicPr>
            <a:picLocks noChangeAspect="1"/>
          </p:cNvPicPr>
          <p:nvPr/>
        </p:nvPicPr>
        <p:blipFill rotWithShape="1">
          <a:blip r:embed="rId9" cstate="print">
            <a:extLst>
              <a:ext uri="{28A0092B-C50C-407E-A947-70E740481C1C}">
                <a14:useLocalDpi xmlns:a14="http://schemas.microsoft.com/office/drawing/2010/main" val="0"/>
              </a:ext>
            </a:extLst>
          </a:blip>
          <a:srcRect r="18222"/>
          <a:stretch/>
        </p:blipFill>
        <p:spPr>
          <a:xfrm>
            <a:off x="6266402" y="2261396"/>
            <a:ext cx="1035702" cy="1266472"/>
          </a:xfrm>
          <a:prstGeom prst="rect">
            <a:avLst/>
          </a:prstGeom>
        </p:spPr>
      </p:pic>
    </p:spTree>
    <p:extLst>
      <p:ext uri="{BB962C8B-B14F-4D97-AF65-F5344CB8AC3E}">
        <p14:creationId xmlns:p14="http://schemas.microsoft.com/office/powerpoint/2010/main" val="370258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txBox="1">
            <a:spLocks/>
          </p:cNvSpPr>
          <p:nvPr/>
        </p:nvSpPr>
        <p:spPr>
          <a:xfrm>
            <a:off x="191851" y="68385"/>
            <a:ext cx="8714351" cy="363176"/>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sz="1600" dirty="0"/>
              <a:t>Carte mentale des champs possibles d'engagement des entreprises dans un PAT </a:t>
            </a:r>
          </a:p>
        </p:txBody>
      </p:sp>
      <p:pic>
        <p:nvPicPr>
          <p:cNvPr id="19" name="Image 18"/>
          <p:cNvPicPr>
            <a:picLocks noChangeAspect="1"/>
          </p:cNvPicPr>
          <p:nvPr/>
        </p:nvPicPr>
        <p:blipFill>
          <a:blip r:embed="rId3"/>
          <a:stretch>
            <a:fillRect/>
          </a:stretch>
        </p:blipFill>
        <p:spPr>
          <a:xfrm>
            <a:off x="795680" y="915566"/>
            <a:ext cx="7552641" cy="3995494"/>
          </a:xfrm>
          <a:prstGeom prst="rect">
            <a:avLst/>
          </a:prstGeom>
        </p:spPr>
      </p:pic>
      <p:sp>
        <p:nvSpPr>
          <p:cNvPr id="84" name="ZoneTexte 83"/>
          <p:cNvSpPr txBox="1"/>
          <p:nvPr/>
        </p:nvSpPr>
        <p:spPr>
          <a:xfrm>
            <a:off x="323528" y="483518"/>
            <a:ext cx="7860094" cy="307777"/>
          </a:xfrm>
          <a:prstGeom prst="rect">
            <a:avLst/>
          </a:prstGeom>
          <a:noFill/>
        </p:spPr>
        <p:txBody>
          <a:bodyPr wrap="square" rtlCol="0">
            <a:spAutoFit/>
          </a:bodyPr>
          <a:lstStyle/>
          <a:p>
            <a:r>
              <a:rPr lang="fr-FR" sz="1400" b="1" dirty="0" smtClean="0">
                <a:solidFill>
                  <a:srgbClr val="E75012"/>
                </a:solidFill>
                <a:latin typeface="Century Gothic" panose="020B0502020202020204" pitchFamily="34" charset="0"/>
                <a:cs typeface="Calibri Light" panose="020F0302020204030204" pitchFamily="34" charset="0"/>
              </a:rPr>
              <a:t>Les actions d’engagement apparaissent au 2</a:t>
            </a:r>
            <a:r>
              <a:rPr lang="fr-FR" sz="1400" b="1" baseline="30000" dirty="0" smtClean="0">
                <a:solidFill>
                  <a:srgbClr val="E75012"/>
                </a:solidFill>
                <a:latin typeface="Century Gothic" panose="020B0502020202020204" pitchFamily="34" charset="0"/>
                <a:cs typeface="Calibri Light" panose="020F0302020204030204" pitchFamily="34" charset="0"/>
              </a:rPr>
              <a:t>e</a:t>
            </a:r>
            <a:r>
              <a:rPr lang="fr-FR" sz="1400" b="1" dirty="0" smtClean="0">
                <a:solidFill>
                  <a:srgbClr val="E75012"/>
                </a:solidFill>
                <a:latin typeface="Century Gothic" panose="020B0502020202020204" pitchFamily="34" charset="0"/>
                <a:cs typeface="Calibri Light" panose="020F0302020204030204" pitchFamily="34" charset="0"/>
              </a:rPr>
              <a:t> niveau </a:t>
            </a:r>
            <a:endParaRPr lang="fr-FR" sz="1400" b="1" dirty="0">
              <a:solidFill>
                <a:srgbClr val="E75012"/>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3758224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3BCDA"/>
        </a:solidFill>
        <a:effectLst/>
      </p:bgPr>
    </p:bg>
    <p:spTree>
      <p:nvGrpSpPr>
        <p:cNvPr id="1" name=""/>
        <p:cNvGrpSpPr/>
        <p:nvPr/>
      </p:nvGrpSpPr>
      <p:grpSpPr>
        <a:xfrm>
          <a:off x="0" y="0"/>
          <a:ext cx="0" cy="0"/>
          <a:chOff x="0" y="0"/>
          <a:chExt cx="0" cy="0"/>
        </a:xfrm>
      </p:grpSpPr>
      <p:sp>
        <p:nvSpPr>
          <p:cNvPr id="11" name="Titre 6"/>
          <p:cNvSpPr txBox="1">
            <a:spLocks/>
          </p:cNvSpPr>
          <p:nvPr/>
        </p:nvSpPr>
        <p:spPr>
          <a:xfrm>
            <a:off x="1259632" y="1197311"/>
            <a:ext cx="7016198" cy="438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solidFill>
                  <a:prstClr val="white"/>
                </a:solidFill>
              </a:rPr>
              <a:t>Parmi ces champs d'intervention possibles, quels sont ceux qui pourraient intéresser votre PAT (selon vos enjeux / besoins) ?</a:t>
            </a:r>
            <a:endParaRPr lang="fr-FR" sz="2800" b="1" dirty="0">
              <a:solidFill>
                <a:prstClr val="white"/>
              </a:solidFill>
            </a:endParaRPr>
          </a:p>
        </p:txBody>
      </p:sp>
      <p:pic>
        <p:nvPicPr>
          <p:cNvPr id="19" name="Image 18"/>
          <p:cNvPicPr>
            <a:picLocks noChangeAspect="1"/>
          </p:cNvPicPr>
          <p:nvPr/>
        </p:nvPicPr>
        <p:blipFill rotWithShape="1">
          <a:blip r:embed="rId3" cstate="print">
            <a:extLst>
              <a:ext uri="{28A0092B-C50C-407E-A947-70E740481C1C}">
                <a14:useLocalDpi xmlns:a14="http://schemas.microsoft.com/office/drawing/2010/main" val="0"/>
              </a:ext>
            </a:extLst>
          </a:blip>
          <a:srcRect l="38086"/>
          <a:stretch/>
        </p:blipFill>
        <p:spPr>
          <a:xfrm>
            <a:off x="8316415" y="0"/>
            <a:ext cx="825737" cy="750503"/>
          </a:xfrm>
          <a:prstGeom prst="rect">
            <a:avLst/>
          </a:prstGeom>
        </p:spPr>
      </p:pic>
      <p:sp>
        <p:nvSpPr>
          <p:cNvPr id="5" name="Ellipse 4"/>
          <p:cNvSpPr/>
          <p:nvPr/>
        </p:nvSpPr>
        <p:spPr>
          <a:xfrm>
            <a:off x="312184" y="1114047"/>
            <a:ext cx="576064" cy="52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53BCDA"/>
                </a:solidFill>
              </a:rPr>
              <a:t>3</a:t>
            </a:r>
          </a:p>
        </p:txBody>
      </p:sp>
      <p:pic>
        <p:nvPicPr>
          <p:cNvPr id="10" name="Image 9"/>
          <p:cNvPicPr>
            <a:picLocks noChangeAspect="1"/>
          </p:cNvPicPr>
          <p:nvPr/>
        </p:nvPicPr>
        <p:blipFill>
          <a:blip r:embed="rId4"/>
          <a:stretch>
            <a:fillRect/>
          </a:stretch>
        </p:blipFill>
        <p:spPr>
          <a:xfrm>
            <a:off x="817386" y="32883"/>
            <a:ext cx="2026422" cy="968622"/>
          </a:xfrm>
          <a:prstGeom prst="rect">
            <a:avLst/>
          </a:prstGeom>
        </p:spPr>
      </p:pic>
      <p:sp>
        <p:nvSpPr>
          <p:cNvPr id="12" name="Rectangle 11"/>
          <p:cNvSpPr/>
          <p:nvPr/>
        </p:nvSpPr>
        <p:spPr>
          <a:xfrm>
            <a:off x="-59200" y="29191"/>
            <a:ext cx="1102808" cy="972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4692FF"/>
                </a:solidFill>
              </a:rPr>
              <a:t>Sondage</a:t>
            </a:r>
            <a:endParaRPr lang="fr-FR" b="1" dirty="0">
              <a:solidFill>
                <a:srgbClr val="4692FF"/>
              </a:solidFill>
            </a:endParaRPr>
          </a:p>
        </p:txBody>
      </p:sp>
      <p:sp>
        <p:nvSpPr>
          <p:cNvPr id="13" name="Rectangle 12"/>
          <p:cNvSpPr/>
          <p:nvPr/>
        </p:nvSpPr>
        <p:spPr>
          <a:xfrm>
            <a:off x="2643127" y="29258"/>
            <a:ext cx="5673288" cy="972247"/>
          </a:xfrm>
          <a:prstGeom prst="rect">
            <a:avLst/>
          </a:prstGeom>
          <a:solidFill>
            <a:schemeClr val="bg1"/>
          </a:solidFill>
          <a:ln>
            <a:noFill/>
          </a:ln>
        </p:spPr>
        <p:txBody>
          <a:bodyPr wrap="square">
            <a:noAutofit/>
          </a:bodyPr>
          <a:lstStyle/>
          <a:p>
            <a:pPr>
              <a:lnSpc>
                <a:spcPct val="110000"/>
              </a:lnSpc>
            </a:pPr>
            <a:r>
              <a:rPr lang="fr-FR" sz="1100" b="1" dirty="0" smtClean="0">
                <a:solidFill>
                  <a:srgbClr val="E75012"/>
                </a:solidFill>
                <a:latin typeface="Century Gothic" panose="020B0502020202020204" pitchFamily="34" charset="0"/>
              </a:rPr>
              <a:t>3 champs d’intervention intéressant particulièrement les collectivités ont ensuite été approfondis en mini ateliers: </a:t>
            </a:r>
          </a:p>
          <a:p>
            <a:pPr marL="171450" indent="-171450">
              <a:lnSpc>
                <a:spcPct val="110000"/>
              </a:lnSpc>
              <a:buFontTx/>
              <a:buChar char="-"/>
            </a:pPr>
            <a:r>
              <a:rPr lang="fr-FR" sz="1100" b="1" dirty="0" smtClean="0">
                <a:solidFill>
                  <a:srgbClr val="E75012"/>
                </a:solidFill>
                <a:latin typeface="Century Gothic" panose="020B0502020202020204" pitchFamily="34" charset="0"/>
              </a:rPr>
              <a:t>Une offre </a:t>
            </a:r>
            <a:r>
              <a:rPr lang="fr-FR" sz="1100" b="1" dirty="0">
                <a:solidFill>
                  <a:srgbClr val="E75012"/>
                </a:solidFill>
                <a:latin typeface="Century Gothic" panose="020B0502020202020204" pitchFamily="34" charset="0"/>
              </a:rPr>
              <a:t>de produits (de qualité) pour la restauration collective </a:t>
            </a:r>
            <a:r>
              <a:rPr lang="fr-FR" sz="1100" b="1" dirty="0" smtClean="0">
                <a:solidFill>
                  <a:srgbClr val="E75012"/>
                </a:solidFill>
                <a:latin typeface="Century Gothic" panose="020B0502020202020204" pitchFamily="34" charset="0"/>
              </a:rPr>
              <a:t>publique</a:t>
            </a:r>
          </a:p>
          <a:p>
            <a:pPr marL="171450" indent="-171450">
              <a:lnSpc>
                <a:spcPct val="110000"/>
              </a:lnSpc>
              <a:buFontTx/>
              <a:buChar char="-"/>
            </a:pPr>
            <a:r>
              <a:rPr lang="fr-FR" sz="1100" b="1" dirty="0" smtClean="0">
                <a:solidFill>
                  <a:srgbClr val="E75012"/>
                </a:solidFill>
                <a:latin typeface="Century Gothic" panose="020B0502020202020204" pitchFamily="34" charset="0"/>
              </a:rPr>
              <a:t>L’accessibilité des produits de qualité</a:t>
            </a:r>
          </a:p>
          <a:p>
            <a:pPr marL="171450" indent="-171450">
              <a:lnSpc>
                <a:spcPct val="110000"/>
              </a:lnSpc>
              <a:buFontTx/>
              <a:buChar char="-"/>
            </a:pPr>
            <a:r>
              <a:rPr lang="fr-FR" sz="1100" b="1" dirty="0">
                <a:solidFill>
                  <a:srgbClr val="E75012"/>
                </a:solidFill>
                <a:latin typeface="Century Gothic" panose="020B0502020202020204" pitchFamily="34" charset="0"/>
              </a:rPr>
              <a:t>La </a:t>
            </a:r>
            <a:r>
              <a:rPr lang="fr-FR" sz="1100" b="1" dirty="0" smtClean="0">
                <a:solidFill>
                  <a:srgbClr val="E75012"/>
                </a:solidFill>
                <a:latin typeface="Century Gothic" panose="020B0502020202020204" pitchFamily="34" charset="0"/>
              </a:rPr>
              <a:t>sensibilisation </a:t>
            </a:r>
            <a:r>
              <a:rPr lang="fr-FR" sz="1100" b="1" dirty="0">
                <a:solidFill>
                  <a:srgbClr val="E75012"/>
                </a:solidFill>
                <a:latin typeface="Century Gothic" panose="020B0502020202020204" pitchFamily="34" charset="0"/>
              </a:rPr>
              <a:t>des consommateurs au bien manger</a:t>
            </a:r>
          </a:p>
        </p:txBody>
      </p:sp>
      <p:graphicFrame>
        <p:nvGraphicFramePr>
          <p:cNvPr id="14" name="Graphique 13"/>
          <p:cNvGraphicFramePr>
            <a:graphicFrameLocks/>
          </p:cNvGraphicFramePr>
          <p:nvPr>
            <p:extLst>
              <p:ext uri="{D42A27DB-BD31-4B8C-83A1-F6EECF244321}">
                <p14:modId xmlns:p14="http://schemas.microsoft.com/office/powerpoint/2010/main" val="55550693"/>
              </p:ext>
            </p:extLst>
          </p:nvPr>
        </p:nvGraphicFramePr>
        <p:xfrm>
          <a:off x="395536" y="1365050"/>
          <a:ext cx="7880293" cy="3778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7451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683568" y="237232"/>
            <a:ext cx="7776864"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b="1" dirty="0" smtClean="0">
                <a:solidFill>
                  <a:prstClr val="white"/>
                </a:solidFill>
                <a:latin typeface="Century Gothic" panose="020B0502020202020204" pitchFamily="34" charset="0"/>
              </a:rPr>
              <a:t>2. Ateliers </a:t>
            </a:r>
            <a:r>
              <a:rPr lang="fr-FR" sz="2800" b="1" dirty="0">
                <a:solidFill>
                  <a:prstClr val="white"/>
                </a:solidFill>
                <a:latin typeface="Century Gothic" panose="020B0502020202020204" pitchFamily="34" charset="0"/>
              </a:rPr>
              <a:t>thématiques en sous groupes</a:t>
            </a:r>
          </a:p>
        </p:txBody>
      </p:sp>
      <p:sp>
        <p:nvSpPr>
          <p:cNvPr id="3" name="Organigramme : Processus 2"/>
          <p:cNvSpPr/>
          <p:nvPr/>
        </p:nvSpPr>
        <p:spPr>
          <a:xfrm>
            <a:off x="473689" y="915566"/>
            <a:ext cx="2534682" cy="165618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Groupe 1: </a:t>
            </a:r>
          </a:p>
          <a:p>
            <a:pPr algn="ctr"/>
            <a:r>
              <a:rPr lang="fr-FR" sz="2000" b="1" dirty="0"/>
              <a:t>Une offre de produits (de qualité) pour la restauration collective publique</a:t>
            </a:r>
          </a:p>
        </p:txBody>
      </p:sp>
      <p:sp>
        <p:nvSpPr>
          <p:cNvPr id="11" name="Organigramme : Processus 10"/>
          <p:cNvSpPr/>
          <p:nvPr/>
        </p:nvSpPr>
        <p:spPr>
          <a:xfrm>
            <a:off x="6234329" y="915566"/>
            <a:ext cx="2534682" cy="1656184"/>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Groupe 3: </a:t>
            </a:r>
          </a:p>
          <a:p>
            <a:pPr lvl="0" algn="ctr"/>
            <a:r>
              <a:rPr lang="fr-FR" sz="2000" b="1" dirty="0">
                <a:solidFill>
                  <a:prstClr val="white"/>
                </a:solidFill>
              </a:rPr>
              <a:t>La sensibilisation des consommateurs au bien </a:t>
            </a:r>
            <a:r>
              <a:rPr lang="fr-FR" sz="2000" b="1" dirty="0" smtClean="0">
                <a:solidFill>
                  <a:prstClr val="white"/>
                </a:solidFill>
              </a:rPr>
              <a:t>manger</a:t>
            </a:r>
            <a:endParaRPr lang="fr-FR" sz="2000" b="1" dirty="0">
              <a:solidFill>
                <a:prstClr val="white"/>
              </a:solidFill>
            </a:endParaRPr>
          </a:p>
        </p:txBody>
      </p:sp>
      <p:sp>
        <p:nvSpPr>
          <p:cNvPr id="14" name="Organigramme : Processus 13"/>
          <p:cNvSpPr/>
          <p:nvPr/>
        </p:nvSpPr>
        <p:spPr>
          <a:xfrm>
            <a:off x="3264791" y="915566"/>
            <a:ext cx="2534682" cy="165618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Groupe 2: </a:t>
            </a:r>
          </a:p>
          <a:p>
            <a:pPr lvl="0" algn="ctr"/>
            <a:r>
              <a:rPr lang="fr-FR" sz="2000" b="1" dirty="0">
                <a:solidFill>
                  <a:prstClr val="white"/>
                </a:solidFill>
              </a:rPr>
              <a:t>L’accessibilité des produits de qualité</a:t>
            </a:r>
          </a:p>
        </p:txBody>
      </p:sp>
      <p:sp>
        <p:nvSpPr>
          <p:cNvPr id="4" name="Rectangle 3"/>
          <p:cNvSpPr/>
          <p:nvPr/>
        </p:nvSpPr>
        <p:spPr>
          <a:xfrm>
            <a:off x="473689" y="2643758"/>
            <a:ext cx="8438717" cy="2185214"/>
          </a:xfrm>
          <a:prstGeom prst="rect">
            <a:avLst/>
          </a:prstGeom>
        </p:spPr>
        <p:txBody>
          <a:bodyPr wrap="square">
            <a:spAutoFit/>
          </a:bodyPr>
          <a:lstStyle/>
          <a:p>
            <a:pPr>
              <a:spcBef>
                <a:spcPts val="1200"/>
              </a:spcBef>
              <a:spcAft>
                <a:spcPts val="600"/>
              </a:spcAft>
              <a:tabLst>
                <a:tab pos="232410" algn="l"/>
              </a:tabLst>
            </a:pPr>
            <a:r>
              <a:rPr lang="fr-FR" sz="160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Chaque groupe avait pour consigne de :</a:t>
            </a:r>
            <a:endParaRPr lang="fr-FR" b="1"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a:p>
            <a:pPr marL="342900" lvl="0" indent="-342900">
              <a:spcAft>
                <a:spcPts val="600"/>
              </a:spcAft>
              <a:buFont typeface="+mj-lt"/>
              <a:buAutoNum type="arabicPeriod"/>
              <a:tabLst>
                <a:tab pos="232410" algn="l"/>
              </a:tabLst>
            </a:pPr>
            <a:r>
              <a:rPr lang="fr-FR" sz="1600" dirty="0" smtClean="0">
                <a:solidFill>
                  <a:schemeClr val="bg1"/>
                </a:solidFill>
                <a:ea typeface="Arial Unicode MS" panose="020B0604020202020204" pitchFamily="34" charset="-128"/>
              </a:rPr>
              <a:t>Préciser </a:t>
            </a:r>
            <a:r>
              <a:rPr lang="fr-FR" sz="1600" dirty="0">
                <a:solidFill>
                  <a:schemeClr val="bg1"/>
                </a:solidFill>
                <a:ea typeface="Arial Unicode MS" panose="020B0604020202020204" pitchFamily="34" charset="-128"/>
              </a:rPr>
              <a:t>les actions que </a:t>
            </a:r>
            <a:r>
              <a:rPr lang="fr-FR" sz="1600" dirty="0" smtClean="0">
                <a:solidFill>
                  <a:schemeClr val="bg1"/>
                </a:solidFill>
                <a:ea typeface="Arial Unicode MS" panose="020B0604020202020204" pitchFamily="34" charset="-128"/>
              </a:rPr>
              <a:t>l'entreprise </a:t>
            </a:r>
            <a:r>
              <a:rPr lang="fr-FR" sz="1600" dirty="0">
                <a:solidFill>
                  <a:schemeClr val="bg1"/>
                </a:solidFill>
                <a:ea typeface="Arial Unicode MS" panose="020B0604020202020204" pitchFamily="34" charset="-128"/>
              </a:rPr>
              <a:t>pourrait mettre en œuvre </a:t>
            </a:r>
            <a:endParaRPr lang="fr-FR" sz="2400" dirty="0">
              <a:solidFill>
                <a:schemeClr val="bg1"/>
              </a:solidFill>
              <a:ea typeface="Arial Unicode MS" panose="020B0604020202020204" pitchFamily="34" charset="-128"/>
            </a:endParaRPr>
          </a:p>
          <a:p>
            <a:pPr marL="342900" lvl="0" indent="-342900">
              <a:spcBef>
                <a:spcPts val="1200"/>
              </a:spcBef>
              <a:spcAft>
                <a:spcPts val="600"/>
              </a:spcAft>
              <a:buFont typeface="+mj-lt"/>
              <a:buAutoNum type="arabicPeriod"/>
              <a:tabLst>
                <a:tab pos="232410" algn="l"/>
              </a:tabLst>
            </a:pPr>
            <a:r>
              <a:rPr lang="fr-FR" sz="1600" dirty="0" smtClean="0">
                <a:solidFill>
                  <a:schemeClr val="bg1"/>
                </a:solidFill>
                <a:ea typeface="Arial Unicode MS" panose="020B0604020202020204" pitchFamily="34" charset="-128"/>
              </a:rPr>
              <a:t>Réfléchir </a:t>
            </a:r>
            <a:r>
              <a:rPr lang="fr-FR" sz="1600" dirty="0">
                <a:solidFill>
                  <a:schemeClr val="bg1"/>
                </a:solidFill>
                <a:ea typeface="Arial Unicode MS" panose="020B0604020202020204" pitchFamily="34" charset="-128"/>
              </a:rPr>
              <a:t>aux actions qu'en tant qu'animateurs </a:t>
            </a:r>
            <a:r>
              <a:rPr lang="fr-FR" sz="1600" dirty="0" smtClean="0">
                <a:solidFill>
                  <a:schemeClr val="bg1"/>
                </a:solidFill>
                <a:ea typeface="Arial Unicode MS" panose="020B0604020202020204" pitchFamily="34" charset="-128"/>
              </a:rPr>
              <a:t>vous pourriez </a:t>
            </a:r>
            <a:r>
              <a:rPr lang="fr-FR" sz="1600" dirty="0">
                <a:solidFill>
                  <a:schemeClr val="bg1"/>
                </a:solidFill>
                <a:ea typeface="Arial Unicode MS" panose="020B0604020202020204" pitchFamily="34" charset="-128"/>
              </a:rPr>
              <a:t>mettre en œuvre pour favoriser l'action de </a:t>
            </a:r>
            <a:r>
              <a:rPr lang="fr-FR" sz="1600" dirty="0" smtClean="0">
                <a:solidFill>
                  <a:schemeClr val="bg1"/>
                </a:solidFill>
                <a:ea typeface="Arial Unicode MS" panose="020B0604020202020204" pitchFamily="34" charset="-128"/>
              </a:rPr>
              <a:t>l'entreprise</a:t>
            </a:r>
          </a:p>
          <a:p>
            <a:pPr marL="342900" lvl="0" indent="-342900">
              <a:spcBef>
                <a:spcPts val="1800"/>
              </a:spcBef>
              <a:spcAft>
                <a:spcPts val="600"/>
              </a:spcAft>
              <a:buFont typeface="+mj-lt"/>
              <a:buAutoNum type="arabicPeriod"/>
              <a:tabLst>
                <a:tab pos="232410" algn="l"/>
              </a:tabLst>
            </a:pPr>
            <a:r>
              <a:rPr lang="fr-FR" sz="1600" dirty="0" smtClean="0">
                <a:solidFill>
                  <a:schemeClr val="bg1"/>
                </a:solidFill>
                <a:ea typeface="Arial Unicode MS" panose="020B0604020202020204" pitchFamily="34" charset="-128"/>
              </a:rPr>
              <a:t>Réfléchir aux freins </a:t>
            </a:r>
            <a:r>
              <a:rPr lang="fr-FR" sz="1600" dirty="0">
                <a:solidFill>
                  <a:schemeClr val="bg1"/>
                </a:solidFill>
                <a:ea typeface="Arial Unicode MS" panose="020B0604020202020204" pitchFamily="34" charset="-128"/>
              </a:rPr>
              <a:t>potentiels ou points de vigilance à cette mise en œuvre </a:t>
            </a:r>
            <a:r>
              <a:rPr lang="fr-FR" sz="1600" dirty="0" smtClean="0">
                <a:solidFill>
                  <a:schemeClr val="bg1"/>
                </a:solidFill>
                <a:ea typeface="Arial Unicode MS" panose="020B0604020202020204" pitchFamily="34" charset="-128"/>
              </a:rPr>
              <a:t>(coté collectivités - </a:t>
            </a:r>
            <a:r>
              <a:rPr lang="fr-FR" sz="1600" dirty="0">
                <a:solidFill>
                  <a:schemeClr val="bg1"/>
                </a:solidFill>
                <a:ea typeface="Arial Unicode MS" panose="020B0604020202020204" pitchFamily="34" charset="-128"/>
              </a:rPr>
              <a:t>PAT et côté </a:t>
            </a:r>
            <a:r>
              <a:rPr lang="fr-FR" sz="1600" dirty="0" smtClean="0">
                <a:solidFill>
                  <a:schemeClr val="bg1"/>
                </a:solidFill>
                <a:ea typeface="Arial Unicode MS" panose="020B0604020202020204" pitchFamily="34" charset="-128"/>
              </a:rPr>
              <a:t>Entreprises) et aux leviers pour les surmonter</a:t>
            </a:r>
            <a:endParaRPr lang="fr-FR" sz="1600" dirty="0">
              <a:solidFill>
                <a:schemeClr val="bg1"/>
              </a:solidFill>
              <a:ea typeface="Arial Unicode MS" panose="020B0604020202020204" pitchFamily="34" charset="-128"/>
            </a:endParaRPr>
          </a:p>
        </p:txBody>
      </p:sp>
      <p:sp>
        <p:nvSpPr>
          <p:cNvPr id="2" name="Rectangle 1"/>
          <p:cNvSpPr/>
          <p:nvPr/>
        </p:nvSpPr>
        <p:spPr>
          <a:xfrm>
            <a:off x="4067944" y="2158150"/>
            <a:ext cx="2088232" cy="773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Wingdings" panose="05000000000000000000" pitchFamily="2" charset="2"/>
              <a:buChar char=""/>
            </a:pPr>
            <a:r>
              <a:rPr lang="fr-FR" sz="1100" dirty="0" smtClean="0"/>
              <a:t>Un bug technique nous prive malheureusement de l’exploitation des données échangées dans cet atelier</a:t>
            </a:r>
            <a:endParaRPr lang="fr-FR" sz="1100" dirty="0"/>
          </a:p>
        </p:txBody>
      </p:sp>
    </p:spTree>
    <p:extLst>
      <p:ext uri="{BB962C8B-B14F-4D97-AF65-F5344CB8AC3E}">
        <p14:creationId xmlns:p14="http://schemas.microsoft.com/office/powerpoint/2010/main" val="595563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343707" y="25565"/>
            <a:ext cx="7776864"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dirty="0" smtClean="0">
                <a:solidFill>
                  <a:prstClr val="white"/>
                </a:solidFill>
                <a:latin typeface="Century Gothic" panose="020B0502020202020204" pitchFamily="34" charset="0"/>
              </a:rPr>
              <a:t>Atelier thématique 1 : Des produits de qualité en resto </a:t>
            </a:r>
            <a:r>
              <a:rPr lang="fr-FR" sz="2000" b="1" dirty="0" err="1" smtClean="0">
                <a:solidFill>
                  <a:prstClr val="white"/>
                </a:solidFill>
                <a:latin typeface="Century Gothic" panose="020B0502020202020204" pitchFamily="34" charset="0"/>
              </a:rPr>
              <a:t>co</a:t>
            </a:r>
            <a:endParaRPr lang="fr-FR" sz="2000" b="1" dirty="0">
              <a:solidFill>
                <a:prstClr val="white"/>
              </a:solidFill>
              <a:latin typeface="Century Gothic" panose="020B0502020202020204" pitchFamily="34" charset="0"/>
            </a:endParaRPr>
          </a:p>
        </p:txBody>
      </p:sp>
      <p:sp>
        <p:nvSpPr>
          <p:cNvPr id="4" name="Rectangle 3"/>
          <p:cNvSpPr/>
          <p:nvPr/>
        </p:nvSpPr>
        <p:spPr>
          <a:xfrm>
            <a:off x="104107" y="1657930"/>
            <a:ext cx="2880319" cy="3485570"/>
          </a:xfrm>
          <a:prstGeom prst="rect">
            <a:avLst/>
          </a:prstGeom>
        </p:spPr>
        <p:txBody>
          <a:bodyPr wrap="square">
            <a:spAutoFit/>
          </a:bodyPr>
          <a:lstStyle/>
          <a:p>
            <a:pPr marL="171450" indent="-171450">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Renforcer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l’</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appro</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de produits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locaux</a:t>
            </a:r>
          </a:p>
          <a:p>
            <a:pPr marL="171450" indent="-171450">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Proposer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le « bon produit » / adapté à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resto </a:t>
            </a:r>
            <a:r>
              <a:rPr lang="fr-FR" sz="1050" dirty="0" err="1" smtClean="0">
                <a:solidFill>
                  <a:schemeClr val="bg1"/>
                </a:solidFill>
                <a:uFill>
                  <a:solidFill>
                    <a:srgbClr val="000000"/>
                  </a:solidFill>
                </a:uFill>
                <a:ea typeface="Arial Unicode MS" panose="020B0604020202020204" pitchFamily="34" charset="-128"/>
                <a:cs typeface="Arial Unicode MS" panose="020B0604020202020204" pitchFamily="34" charset="-128"/>
              </a:rPr>
              <a:t>co</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ex : </a:t>
            </a: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a:p>
            <a:pPr marL="361950" lvl="1" indent="-180975">
              <a:buFont typeface="Calibri" panose="020F050202020403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Le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bon grammage en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steack</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haché</a:t>
            </a:r>
          </a:p>
          <a:p>
            <a:pPr marL="361950" lvl="1" indent="-180975">
              <a:buFont typeface="Calibri" panose="020F050202020403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Le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bon conditionnement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des conditionnements + ou – gros selon la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structure &amp; qui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permettent le stockage </a:t>
            </a:r>
          </a:p>
          <a:p>
            <a:pPr marL="171450" indent="-171450">
              <a:buFont typeface="Arial" panose="020B0604020202020204" pitchFamily="34" charset="0"/>
              <a:buChar char="•"/>
              <a:tabLst>
                <a:tab pos="232410" algn="l"/>
              </a:tabLst>
            </a:pPr>
            <a:r>
              <a:rPr lang="fr-FR" sz="1050" dirty="0" err="1" smtClean="0">
                <a:solidFill>
                  <a:schemeClr val="bg1"/>
                </a:solidFill>
                <a:uFill>
                  <a:solidFill>
                    <a:srgbClr val="000000"/>
                  </a:solidFill>
                </a:uFill>
                <a:ea typeface="Arial Unicode MS" panose="020B0604020202020204" pitchFamily="34" charset="-128"/>
                <a:cs typeface="Arial Unicode MS" panose="020B0604020202020204" pitchFamily="34" charset="-128"/>
              </a:rPr>
              <a:t>Appro</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des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bonnes quantités / quantité suffisantes car il a d’autres clients : - ex boulanger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trop peu de pain livré</a:t>
            </a:r>
          </a:p>
          <a:p>
            <a:pPr marL="171450" indent="-171450">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Adaptation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des fréquences de livraison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souvent ?</a:t>
            </a:r>
          </a:p>
          <a:p>
            <a:pPr marL="361950" lvl="1" indent="-180975">
              <a:buFont typeface="Calibri" panose="020F050202020403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Pas de grosses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qté</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livrées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pb</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de gaspillage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livraisons morcelées / renouvellement de la cde sur demande</a:t>
            </a:r>
          </a:p>
          <a:p>
            <a:pPr marL="361950" lvl="1" indent="-180975">
              <a:buFont typeface="Calibri" panose="020F050202020403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Mutualisation de la livraison –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Rq</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se fait entre un abattoir et une coopérative (échec de la mise en œuvre d’une plateforme)</a:t>
            </a:r>
          </a:p>
          <a:p>
            <a:pPr marL="361950" lvl="1" indent="-180975">
              <a:buFont typeface="Calibri" panose="020F050202020403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Pour le frais notamment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diff</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Conservation)Entre maraîchers</a:t>
            </a:r>
          </a:p>
        </p:txBody>
      </p:sp>
      <p:pic>
        <p:nvPicPr>
          <p:cNvPr id="2" name="Image 1"/>
          <p:cNvPicPr>
            <a:picLocks noChangeAspect="1"/>
          </p:cNvPicPr>
          <p:nvPr/>
        </p:nvPicPr>
        <p:blipFill>
          <a:blip r:embed="rId3"/>
          <a:stretch>
            <a:fillRect/>
          </a:stretch>
        </p:blipFill>
        <p:spPr>
          <a:xfrm>
            <a:off x="7572880" y="111939"/>
            <a:ext cx="1464450" cy="930123"/>
          </a:xfrm>
          <a:prstGeom prst="rect">
            <a:avLst/>
          </a:prstGeom>
        </p:spPr>
      </p:pic>
      <p:sp>
        <p:nvSpPr>
          <p:cNvPr id="5" name="Rectangle 4"/>
          <p:cNvSpPr/>
          <p:nvPr/>
        </p:nvSpPr>
        <p:spPr>
          <a:xfrm>
            <a:off x="395536" y="1048043"/>
            <a:ext cx="2232248" cy="5271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dirty="0" smtClean="0"/>
              <a:t>Actions que pourraient mettre en place les entreprises</a:t>
            </a:r>
            <a:endParaRPr lang="fr-FR" sz="1200" b="1" cap="all" dirty="0"/>
          </a:p>
        </p:txBody>
      </p:sp>
      <p:sp>
        <p:nvSpPr>
          <p:cNvPr id="9" name="Rectangle 8"/>
          <p:cNvSpPr/>
          <p:nvPr/>
        </p:nvSpPr>
        <p:spPr>
          <a:xfrm>
            <a:off x="2987824" y="1042062"/>
            <a:ext cx="2232248" cy="5271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dirty="0" smtClean="0"/>
              <a:t>Actions que pourraient mettre en place le PAT</a:t>
            </a:r>
            <a:endParaRPr lang="fr-FR" sz="1200" b="1" cap="all" dirty="0"/>
          </a:p>
        </p:txBody>
      </p:sp>
      <p:sp>
        <p:nvSpPr>
          <p:cNvPr id="10" name="Rectangle 9"/>
          <p:cNvSpPr/>
          <p:nvPr/>
        </p:nvSpPr>
        <p:spPr>
          <a:xfrm>
            <a:off x="5436096" y="1050077"/>
            <a:ext cx="3384376" cy="5271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dirty="0"/>
              <a:t>freins et les leviers potentiels</a:t>
            </a:r>
          </a:p>
        </p:txBody>
      </p:sp>
      <p:graphicFrame>
        <p:nvGraphicFramePr>
          <p:cNvPr id="6" name="Tableau 5"/>
          <p:cNvGraphicFramePr>
            <a:graphicFrameLocks noGrp="1"/>
          </p:cNvGraphicFramePr>
          <p:nvPr>
            <p:extLst>
              <p:ext uri="{D42A27DB-BD31-4B8C-83A1-F6EECF244321}">
                <p14:modId xmlns:p14="http://schemas.microsoft.com/office/powerpoint/2010/main" val="646988028"/>
              </p:ext>
            </p:extLst>
          </p:nvPr>
        </p:nvGraphicFramePr>
        <p:xfrm>
          <a:off x="5436096" y="1790472"/>
          <a:ext cx="3470164" cy="2983375"/>
        </p:xfrm>
        <a:graphic>
          <a:graphicData uri="http://schemas.openxmlformats.org/drawingml/2006/table">
            <a:tbl>
              <a:tblPr firstRow="1" bandRow="1">
                <a:tableStyleId>{5C22544A-7EE6-4342-B048-85BDC9FD1C3A}</a:tableStyleId>
              </a:tblPr>
              <a:tblGrid>
                <a:gridCol w="717633"/>
                <a:gridCol w="1304784"/>
                <a:gridCol w="1447747"/>
              </a:tblGrid>
              <a:tr h="349230">
                <a:tc>
                  <a:txBody>
                    <a:bodyPr/>
                    <a:lstStyle/>
                    <a:p>
                      <a:endParaRPr lang="fr-FR"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400" dirty="0" smtClean="0"/>
                        <a:t>Freins</a:t>
                      </a:r>
                      <a:endParaRPr lang="fr-FR"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fr-FR" sz="1400" dirty="0" smtClean="0"/>
                        <a:t>Leviers</a:t>
                      </a:r>
                      <a:endParaRPr lang="fr-FR"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r>
              <a:tr h="731474">
                <a:tc>
                  <a:txBody>
                    <a:bodyPr/>
                    <a:lstStyle/>
                    <a:p>
                      <a:r>
                        <a:rPr lang="fr-FR" sz="1400" b="1" dirty="0" smtClean="0">
                          <a:solidFill>
                            <a:schemeClr val="bg1"/>
                          </a:solidFill>
                        </a:rPr>
                        <a:t>Pour le PAT</a:t>
                      </a:r>
                      <a:endParaRPr lang="fr-FR" sz="1400" b="1"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marL="171450" indent="-171450">
                        <a:buFont typeface="Arial" panose="020B0604020202020204" pitchFamily="34" charset="0"/>
                        <a:buChar char="•"/>
                      </a:pPr>
                      <a:r>
                        <a:rPr lang="fr-FR" sz="1050" dirty="0" smtClean="0"/>
                        <a:t>Manque de temps</a:t>
                      </a:r>
                    </a:p>
                    <a:p>
                      <a:pPr marL="171450" indent="-171450">
                        <a:buFont typeface="Arial" panose="020B0604020202020204" pitchFamily="34" charset="0"/>
                        <a:buChar char="•"/>
                      </a:pPr>
                      <a:r>
                        <a:rPr lang="fr-FR" sz="1050" dirty="0" smtClean="0"/>
                        <a:t>Habitudes en resto </a:t>
                      </a:r>
                      <a:r>
                        <a:rPr lang="fr-FR" sz="1050" dirty="0" err="1" smtClean="0"/>
                        <a:t>co</a:t>
                      </a:r>
                      <a:r>
                        <a:rPr lang="fr-FR" sz="1050" dirty="0" smtClean="0"/>
                        <a:t> </a:t>
                      </a:r>
                      <a:r>
                        <a:rPr lang="fr-FR" sz="1050" dirty="0" smtClean="0">
                          <a:sym typeface="Wingdings" panose="05000000000000000000" pitchFamily="2" charset="2"/>
                        </a:rPr>
                        <a:t></a:t>
                      </a:r>
                      <a:r>
                        <a:rPr lang="fr-FR" sz="1050" dirty="0" smtClean="0"/>
                        <a:t> manque de tps pour faire du </a:t>
                      </a:r>
                      <a:r>
                        <a:rPr lang="fr-FR" sz="1050" dirty="0" err="1" smtClean="0"/>
                        <a:t>sourcing</a:t>
                      </a:r>
                      <a:endParaRPr lang="fr-FR" sz="1050" dirty="0" smtClean="0"/>
                    </a:p>
                    <a:p>
                      <a:pPr marL="171450" indent="-171450">
                        <a:buFont typeface="Arial" panose="020B0604020202020204" pitchFamily="34" charset="0"/>
                        <a:buChar char="•"/>
                      </a:pPr>
                      <a:endParaRPr lang="fr-FR" sz="105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71450" indent="-171450">
                        <a:buFont typeface="Arial" panose="020B0604020202020204" pitchFamily="34" charset="0"/>
                        <a:buChar char="•"/>
                      </a:pPr>
                      <a:r>
                        <a:rPr lang="fr-FR" sz="1050" kern="1200" dirty="0" smtClean="0">
                          <a:solidFill>
                            <a:schemeClr val="dk1"/>
                          </a:solidFill>
                          <a:effectLst/>
                          <a:latin typeface="+mn-lt"/>
                          <a:ea typeface="+mn-ea"/>
                          <a:cs typeface="+mn-cs"/>
                        </a:rPr>
                        <a:t>Envie des cuisiniers de travailler des produits bruts / locaux</a:t>
                      </a:r>
                    </a:p>
                    <a:p>
                      <a:pPr marL="171450" indent="-171450">
                        <a:buFont typeface="Arial" panose="020B0604020202020204" pitchFamily="34" charset="0"/>
                        <a:buChar char="•"/>
                      </a:pPr>
                      <a:r>
                        <a:rPr lang="fr-FR" sz="1050" kern="1200" dirty="0" smtClean="0">
                          <a:solidFill>
                            <a:schemeClr val="dk1"/>
                          </a:solidFill>
                          <a:effectLst/>
                          <a:latin typeface="+mn-lt"/>
                          <a:ea typeface="+mn-ea"/>
                          <a:cs typeface="+mn-cs"/>
                        </a:rPr>
                        <a:t>Mobiliser les élus</a:t>
                      </a:r>
                      <a:endParaRPr lang="fr-FR" sz="105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262545">
                <a:tc>
                  <a:txBody>
                    <a:bodyPr/>
                    <a:lstStyle/>
                    <a:p>
                      <a:r>
                        <a:rPr lang="fr-FR" sz="1400" b="1" dirty="0" smtClean="0">
                          <a:solidFill>
                            <a:schemeClr val="bg1"/>
                          </a:solidFill>
                        </a:rPr>
                        <a:t>Pour l’</a:t>
                      </a:r>
                      <a:r>
                        <a:rPr lang="fr-FR" sz="1400" b="1" dirty="0" err="1" smtClean="0">
                          <a:solidFill>
                            <a:schemeClr val="bg1"/>
                          </a:solidFill>
                        </a:rPr>
                        <a:t>entre-prise</a:t>
                      </a:r>
                      <a:endParaRPr lang="fr-FR" sz="14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marL="171450" indent="-171450">
                        <a:buFont typeface="Arial" panose="020B0604020202020204" pitchFamily="34" charset="0"/>
                        <a:buChar char="•"/>
                      </a:pPr>
                      <a:r>
                        <a:rPr lang="fr-FR" sz="1050" dirty="0" smtClean="0"/>
                        <a:t>Manque de temps </a:t>
                      </a:r>
                      <a:r>
                        <a:rPr lang="fr-FR" sz="1050" dirty="0" smtClean="0">
                          <a:sym typeface="Wingdings" panose="05000000000000000000" pitchFamily="2" charset="2"/>
                        </a:rPr>
                        <a:t></a:t>
                      </a:r>
                      <a:r>
                        <a:rPr lang="fr-FR" sz="1050" dirty="0" smtClean="0"/>
                        <a:t> pas le temps de remettre en question leur modèle sauf si « crise »</a:t>
                      </a:r>
                      <a:endParaRPr lang="fr-FR" sz="105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71450" indent="-171450">
                        <a:buFont typeface="Arial" panose="020B0604020202020204" pitchFamily="34" charset="0"/>
                        <a:buChar char="•"/>
                      </a:pPr>
                      <a:r>
                        <a:rPr lang="fr-FR" sz="1050" kern="1200" dirty="0" smtClean="0">
                          <a:solidFill>
                            <a:schemeClr val="dk1"/>
                          </a:solidFill>
                          <a:effectLst/>
                          <a:latin typeface="+mn-lt"/>
                          <a:ea typeface="+mn-ea"/>
                          <a:cs typeface="+mn-cs"/>
                        </a:rPr>
                        <a:t>Accompagner les entreprises dans leurs réponses aux marchés publics</a:t>
                      </a:r>
                      <a:endParaRPr lang="fr-FR" sz="105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12" name="Rectangle 11"/>
          <p:cNvSpPr/>
          <p:nvPr/>
        </p:nvSpPr>
        <p:spPr>
          <a:xfrm>
            <a:off x="2756411" y="1657930"/>
            <a:ext cx="2607678" cy="2354491"/>
          </a:xfrm>
          <a:prstGeom prst="rect">
            <a:avLst/>
          </a:prstGeom>
        </p:spPr>
        <p:txBody>
          <a:bodyPr wrap="square">
            <a:spAutoFit/>
          </a:bodyPr>
          <a:lstStyle/>
          <a:p>
            <a:pPr marL="171450" indent="-171450">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Faciliter les rencontres: </a:t>
            </a:r>
          </a:p>
          <a:p>
            <a:pPr marL="361950" lvl="1" indent="-180975">
              <a:buFont typeface="Calibri" panose="020F050202020403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Entre resto </a:t>
            </a:r>
            <a:r>
              <a:rPr lang="fr-FR" sz="1050" dirty="0" err="1" smtClean="0">
                <a:solidFill>
                  <a:schemeClr val="bg1"/>
                </a:solidFill>
                <a:uFill>
                  <a:solidFill>
                    <a:srgbClr val="000000"/>
                  </a:solidFill>
                </a:uFill>
                <a:ea typeface="Arial Unicode MS" panose="020B0604020202020204" pitchFamily="34" charset="-128"/>
                <a:cs typeface="Arial Unicode MS" panose="020B0604020202020204" pitchFamily="34" charset="-128"/>
              </a:rPr>
              <a:t>co</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&amp; entreprises</a:t>
            </a:r>
          </a:p>
          <a:p>
            <a:pPr marL="361950" lvl="1" indent="-180975">
              <a:buFont typeface="Calibri" panose="020F050202020403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Entre entreprises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elles-mêmes</a:t>
            </a:r>
          </a:p>
          <a:p>
            <a:pPr marL="171450" indent="-171450">
              <a:buFont typeface="Arial" panose="020B060402020202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Communiquer les freins et leviers inhérents à chaque acteurs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des fiches techniques </a:t>
            </a:r>
          </a:p>
          <a:p>
            <a:pPr marL="171450" indent="-171450">
              <a:buFont typeface="Arial" panose="020B060402020202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Informer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a:t>
            </a: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a:p>
            <a:pPr marL="361950" lvl="1" indent="-180975">
              <a:buFont typeface="Calibri" panose="020F050202020403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Connaître l’offre et la demande du territoire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Annuaire de producteurs</a:t>
            </a:r>
          </a:p>
          <a:p>
            <a:pPr marL="361950" lvl="1" indent="-180975">
              <a:buFont typeface="Calibri" panose="020F050202020403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sur le fonctionnement de la resto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co</a:t>
            </a: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a:p>
            <a:pPr marL="361950" lvl="1" indent="-180975">
              <a:buFont typeface="Calibri" panose="020F050202020403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Sur le type de produits et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qté</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 volume annuel (calcul des modèles économiques)</a:t>
            </a:r>
          </a:p>
          <a:p>
            <a:pPr marL="361950" lvl="1" indent="-180975">
              <a:buFont typeface="Calibri" panose="020F0502020204030204" pitchFamily="34" charset="0"/>
              <a:buChar char="-"/>
              <a:tabLst>
                <a:tab pos="232410" algn="l"/>
              </a:tabLst>
            </a:pP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p:txBody>
      </p:sp>
      <p:sp>
        <p:nvSpPr>
          <p:cNvPr id="15" name="Rectangle 14"/>
          <p:cNvSpPr/>
          <p:nvPr/>
        </p:nvSpPr>
        <p:spPr>
          <a:xfrm>
            <a:off x="395536" y="405787"/>
            <a:ext cx="7128791" cy="595718"/>
          </a:xfrm>
          <a:prstGeom prst="rect">
            <a:avLst/>
          </a:prstGeom>
          <a:solidFill>
            <a:schemeClr val="bg1"/>
          </a:solidFill>
          <a:ln>
            <a:noFill/>
          </a:ln>
        </p:spPr>
        <p:txBody>
          <a:bodyPr wrap="square">
            <a:noAutofit/>
          </a:bodyPr>
          <a:lstStyle/>
          <a:p>
            <a:pPr>
              <a:lnSpc>
                <a:spcPct val="110000"/>
              </a:lnSpc>
            </a:pPr>
            <a:r>
              <a:rPr lang="fr-FR" sz="1100" b="1" dirty="0" smtClean="0">
                <a:solidFill>
                  <a:srgbClr val="E75012"/>
                </a:solidFill>
                <a:latin typeface="Century Gothic" panose="020B0502020202020204" pitchFamily="34" charset="0"/>
              </a:rPr>
              <a:t>Renforcer l’</a:t>
            </a:r>
            <a:r>
              <a:rPr lang="fr-FR" sz="1100" b="1" dirty="0" err="1" smtClean="0">
                <a:solidFill>
                  <a:srgbClr val="E75012"/>
                </a:solidFill>
                <a:latin typeface="Century Gothic" panose="020B0502020202020204" pitchFamily="34" charset="0"/>
              </a:rPr>
              <a:t>appro</a:t>
            </a:r>
            <a:r>
              <a:rPr lang="fr-FR" sz="1100" b="1" dirty="0" smtClean="0">
                <a:solidFill>
                  <a:srgbClr val="E75012"/>
                </a:solidFill>
                <a:latin typeface="Century Gothic" panose="020B0502020202020204" pitchFamily="34" charset="0"/>
              </a:rPr>
              <a:t> et adapter les livraisons en facilitant l’interconnaissance des contraintes respectives des opérateurs. Le manque de temps peut être compensé par la formalisation de catalogues et de fiches techniques, et par l’accompagnement des entreprises à la commande publique</a:t>
            </a:r>
            <a:endParaRPr lang="fr-FR" sz="1100" b="1" dirty="0">
              <a:solidFill>
                <a:srgbClr val="E75012"/>
              </a:solidFill>
              <a:latin typeface="Century Gothic" panose="020B0502020202020204" pitchFamily="34" charset="0"/>
            </a:endParaRPr>
          </a:p>
        </p:txBody>
      </p:sp>
    </p:spTree>
    <p:extLst>
      <p:ext uri="{BB962C8B-B14F-4D97-AF65-F5344CB8AC3E}">
        <p14:creationId xmlns:p14="http://schemas.microsoft.com/office/powerpoint/2010/main" val="4288929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343707" y="25565"/>
            <a:ext cx="7776864"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dirty="0" smtClean="0">
                <a:solidFill>
                  <a:prstClr val="white"/>
                </a:solidFill>
                <a:latin typeface="Century Gothic" panose="020B0502020202020204" pitchFamily="34" charset="0"/>
              </a:rPr>
              <a:t>Atelier thématique 2 : Sensibilisation au bien manger</a:t>
            </a:r>
            <a:endParaRPr lang="fr-FR" sz="2000" b="1" dirty="0">
              <a:solidFill>
                <a:prstClr val="white"/>
              </a:solidFill>
              <a:latin typeface="Century Gothic" panose="020B0502020202020204" pitchFamily="34" charset="0"/>
            </a:endParaRPr>
          </a:p>
        </p:txBody>
      </p:sp>
      <p:sp>
        <p:nvSpPr>
          <p:cNvPr id="4" name="Rectangle 3"/>
          <p:cNvSpPr/>
          <p:nvPr/>
        </p:nvSpPr>
        <p:spPr>
          <a:xfrm>
            <a:off x="343707" y="1790472"/>
            <a:ext cx="4680520" cy="3216265"/>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Exemple de </a:t>
            </a:r>
            <a:r>
              <a:rPr lang="fr-FR" sz="1050" dirty="0" err="1" smtClean="0">
                <a:solidFill>
                  <a:schemeClr val="bg1"/>
                </a:solidFill>
                <a:uFill>
                  <a:solidFill>
                    <a:srgbClr val="000000"/>
                  </a:solidFill>
                </a:uFill>
                <a:ea typeface="Arial Unicode MS" panose="020B0604020202020204" pitchFamily="34" charset="-128"/>
                <a:cs typeface="Arial Unicode MS" panose="020B0604020202020204" pitchFamily="34" charset="-128"/>
              </a:rPr>
              <a:t>co</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-construction d’actions :</a:t>
            </a:r>
          </a:p>
          <a:p>
            <a:pPr marL="357188" indent="-171450">
              <a:spcAft>
                <a:spcPts val="600"/>
              </a:spcAft>
              <a:buFont typeface="Calibri" panose="020F0502020204030204" pitchFamily="34" charset="0"/>
              <a:buChar char="-"/>
              <a:tabLst>
                <a:tab pos="232410" algn="l"/>
              </a:tabLst>
            </a:pPr>
            <a:r>
              <a:rPr lang="fr-FR" sz="1050" b="1"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Des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éco-délégués dans les cantines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Ex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communication sur les menus des cantines de l’origine et/ou qualité des produits locaux de qualité. </a:t>
            </a:r>
          </a:p>
          <a:p>
            <a:pPr marL="357188" indent="-171450">
              <a:spcAft>
                <a:spcPts val="600"/>
              </a:spcAft>
              <a:buFont typeface="Calibri" panose="020F050202020403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Création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d’un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kit pédagogique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avec la CDA à destination des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enseignants</a:t>
            </a:r>
          </a:p>
          <a:p>
            <a:pPr marL="357188" indent="-171450">
              <a:spcAft>
                <a:spcPts val="600"/>
              </a:spcAft>
              <a:buFont typeface="Calibri" panose="020F0502020204030204" pitchFamily="34" charset="0"/>
              <a:buChar char="-"/>
              <a:tabLst>
                <a:tab pos="232410" algn="l"/>
              </a:tabLst>
            </a:pPr>
            <a:r>
              <a:rPr lang="fr-FR" sz="1050" b="1"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Actions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éducatives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autour de la qualité des produits auprès des jeunes et adultes du type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animation sur les marchés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autour de l’alimentation durable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err="1" smtClean="0">
                <a:solidFill>
                  <a:schemeClr val="bg1"/>
                </a:solidFill>
                <a:uFill>
                  <a:solidFill>
                    <a:srgbClr val="000000"/>
                  </a:solidFill>
                </a:uFill>
                <a:ea typeface="Arial Unicode MS" panose="020B0604020202020204" pitchFamily="34" charset="-128"/>
                <a:cs typeface="Arial Unicode MS" panose="020B0604020202020204" pitchFamily="34" charset="-128"/>
              </a:rPr>
              <a:t>ie</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b="1"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conférences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et fresque de l’alimentation </a:t>
            </a:r>
          </a:p>
          <a:p>
            <a:pPr marL="357188" indent="-171450">
              <a:spcAft>
                <a:spcPts val="600"/>
              </a:spcAft>
              <a:buFont typeface="Calibri" panose="020F0502020204030204" pitchFamily="34" charset="0"/>
              <a:buChar char="-"/>
              <a:tabLst>
                <a:tab pos="232410" algn="l"/>
              </a:tabLst>
            </a:pPr>
            <a:r>
              <a:rPr lang="fr-FR" sz="1050" b="1"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Cuisiner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des menus 100 % locaux et/ou régionaux une fois dans l’année pour créer un évènement</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sym typeface="Wingdings" panose="05000000000000000000" pitchFamily="2" charset="2"/>
              </a:rPr>
              <a:t></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invitation des entreprises locales repérées, partenaires, les élus locaux des collectivités concernées, presse locale – basé sur une notion de partage et de rencontre </a:t>
            </a:r>
          </a:p>
          <a:p>
            <a:pPr marL="357188" indent="-171450">
              <a:spcAft>
                <a:spcPts val="600"/>
              </a:spcAft>
              <a:buFont typeface="Calibri" panose="020F050202020403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Création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d’une marque territoriale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regroupant producteurs, transformateurs et restaurateurs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Ex. «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Les toqués du local » ,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ou l</a:t>
            </a:r>
            <a:r>
              <a:rPr lang="fr-FR" sz="1050" b="1"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abellisation </a:t>
            </a:r>
            <a:r>
              <a:rPr lang="fr-FR" sz="1050" b="1" dirty="0">
                <a:solidFill>
                  <a:schemeClr val="bg1"/>
                </a:solidFill>
                <a:uFill>
                  <a:solidFill>
                    <a:srgbClr val="000000"/>
                  </a:solidFill>
                </a:uFill>
                <a:ea typeface="Arial Unicode MS" panose="020B0604020202020204" pitchFamily="34" charset="-128"/>
                <a:cs typeface="Arial Unicode MS" panose="020B0604020202020204" pitchFamily="34" charset="-128"/>
              </a:rPr>
              <a:t>d’ateliers de cuisine sur les marchés et festivals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avec soutien- travaille en collaboration avec les services environnement et biodiversité </a:t>
            </a:r>
          </a:p>
          <a:p>
            <a:pPr marL="171450" indent="-171450">
              <a:spcAft>
                <a:spcPts val="600"/>
              </a:spcAft>
              <a:buFont typeface="Arial" panose="020B0604020202020204" pitchFamily="34" charset="0"/>
              <a:buChar char="•"/>
              <a:tabLst>
                <a:tab pos="232410" algn="l"/>
              </a:tabLst>
            </a:pP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p:txBody>
      </p:sp>
      <p:sp>
        <p:nvSpPr>
          <p:cNvPr id="5" name="Rectangle 4"/>
          <p:cNvSpPr/>
          <p:nvPr/>
        </p:nvSpPr>
        <p:spPr>
          <a:xfrm>
            <a:off x="395536" y="1048043"/>
            <a:ext cx="2232248" cy="5271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dirty="0" smtClean="0"/>
              <a:t>Actions que pourraient mettre en place les entreprises</a:t>
            </a:r>
            <a:endParaRPr lang="fr-FR" sz="1200" b="1" cap="all" dirty="0"/>
          </a:p>
        </p:txBody>
      </p:sp>
      <p:sp>
        <p:nvSpPr>
          <p:cNvPr id="9" name="Rectangle 8"/>
          <p:cNvSpPr/>
          <p:nvPr/>
        </p:nvSpPr>
        <p:spPr>
          <a:xfrm>
            <a:off x="2987824" y="1042062"/>
            <a:ext cx="2232248" cy="52713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dirty="0" smtClean="0"/>
              <a:t>Actions que pourraient mettre en place le PAT</a:t>
            </a:r>
            <a:endParaRPr lang="fr-FR" sz="1200" b="1" cap="all" dirty="0"/>
          </a:p>
        </p:txBody>
      </p:sp>
      <p:sp>
        <p:nvSpPr>
          <p:cNvPr id="10" name="Rectangle 9"/>
          <p:cNvSpPr/>
          <p:nvPr/>
        </p:nvSpPr>
        <p:spPr>
          <a:xfrm>
            <a:off x="5436096" y="1050077"/>
            <a:ext cx="3384376" cy="5271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dirty="0"/>
              <a:t>freins et les leviers potentiels</a:t>
            </a:r>
          </a:p>
        </p:txBody>
      </p:sp>
      <p:sp>
        <p:nvSpPr>
          <p:cNvPr id="15" name="Rectangle 14"/>
          <p:cNvSpPr/>
          <p:nvPr/>
        </p:nvSpPr>
        <p:spPr>
          <a:xfrm>
            <a:off x="395536" y="405787"/>
            <a:ext cx="7128791" cy="595718"/>
          </a:xfrm>
          <a:prstGeom prst="rect">
            <a:avLst/>
          </a:prstGeom>
          <a:solidFill>
            <a:schemeClr val="bg1"/>
          </a:solidFill>
          <a:ln>
            <a:noFill/>
          </a:ln>
        </p:spPr>
        <p:txBody>
          <a:bodyPr wrap="square">
            <a:noAutofit/>
          </a:bodyPr>
          <a:lstStyle/>
          <a:p>
            <a:pPr>
              <a:lnSpc>
                <a:spcPct val="110000"/>
              </a:lnSpc>
            </a:pPr>
            <a:r>
              <a:rPr lang="fr-FR" sz="1100" b="1" dirty="0" smtClean="0">
                <a:solidFill>
                  <a:srgbClr val="E75012"/>
                </a:solidFill>
                <a:latin typeface="Century Gothic" panose="020B0502020202020204" pitchFamily="34" charset="0"/>
              </a:rPr>
              <a:t>Une thématique qui permet de révéler les synergies entre les entreprises alimentaires locales et leur PAT. De nombreuses déclinaisons possibles d’actions ou d’événements </a:t>
            </a:r>
            <a:r>
              <a:rPr lang="fr-FR" sz="1100" b="1" dirty="0" err="1" smtClean="0">
                <a:solidFill>
                  <a:srgbClr val="E75012"/>
                </a:solidFill>
                <a:latin typeface="Century Gothic" panose="020B0502020202020204" pitchFamily="34" charset="0"/>
              </a:rPr>
              <a:t>co</a:t>
            </a:r>
            <a:r>
              <a:rPr lang="fr-FR" sz="1100" b="1" dirty="0" smtClean="0">
                <a:solidFill>
                  <a:srgbClr val="E75012"/>
                </a:solidFill>
                <a:latin typeface="Century Gothic" panose="020B0502020202020204" pitchFamily="34" charset="0"/>
              </a:rPr>
              <a:t>-construits</a:t>
            </a:r>
          </a:p>
        </p:txBody>
      </p:sp>
      <p:pic>
        <p:nvPicPr>
          <p:cNvPr id="2" name="Image 1"/>
          <p:cNvPicPr>
            <a:picLocks noChangeAspect="1"/>
          </p:cNvPicPr>
          <p:nvPr/>
        </p:nvPicPr>
        <p:blipFill>
          <a:blip r:embed="rId3"/>
          <a:stretch>
            <a:fillRect/>
          </a:stretch>
        </p:blipFill>
        <p:spPr>
          <a:xfrm>
            <a:off x="7601115" y="104840"/>
            <a:ext cx="1326477" cy="850947"/>
          </a:xfrm>
          <a:prstGeom prst="rect">
            <a:avLst/>
          </a:prstGeom>
        </p:spPr>
      </p:pic>
      <p:sp>
        <p:nvSpPr>
          <p:cNvPr id="11" name="Rectangle 10"/>
          <p:cNvSpPr/>
          <p:nvPr/>
        </p:nvSpPr>
        <p:spPr>
          <a:xfrm>
            <a:off x="5436096" y="1794515"/>
            <a:ext cx="3600400" cy="2015936"/>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PAT &amp; entreprises : </a:t>
            </a:r>
          </a:p>
          <a:p>
            <a:pPr marL="628650" lvl="1" indent="-171450">
              <a:spcAft>
                <a:spcPts val="600"/>
              </a:spcAft>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Nécessité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d’avoir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un lien direct, des contacts identifiés</a:t>
            </a:r>
          </a:p>
          <a:p>
            <a:pPr marL="171450" indent="-171450">
              <a:spcAft>
                <a:spcPts val="600"/>
              </a:spcAft>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PAT : </a:t>
            </a:r>
          </a:p>
          <a:p>
            <a:pPr marL="628650" lvl="1" indent="-171450">
              <a:spcAft>
                <a:spcPts val="600"/>
              </a:spcAft>
              <a:buFont typeface="Arial" panose="020B060402020202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F</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aire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un travail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de ciblage des entreprises d’intérêt</a:t>
            </a:r>
          </a:p>
          <a:p>
            <a:pPr marL="628650" lvl="1" indent="-171450">
              <a:spcAft>
                <a:spcPts val="600"/>
              </a:spcAft>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Développer un service de conseil pour les entreprises, notamment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auprès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des artisans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alimentaires « souvent oubliés « par la restauration collective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 des produits de grande qualité mais des difficulté à communiquer / les valoriser. </a:t>
            </a: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p:txBody>
      </p:sp>
      <p:cxnSp>
        <p:nvCxnSpPr>
          <p:cNvPr id="7" name="Connecteur droit 6"/>
          <p:cNvCxnSpPr/>
          <p:nvPr/>
        </p:nvCxnSpPr>
        <p:spPr>
          <a:xfrm>
            <a:off x="5292080" y="2139702"/>
            <a:ext cx="0" cy="20162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244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7" name="Rectangle 6"/>
          <p:cNvSpPr/>
          <p:nvPr/>
        </p:nvSpPr>
        <p:spPr>
          <a:xfrm>
            <a:off x="0" y="2600062"/>
            <a:ext cx="9144000" cy="2165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611560" y="257270"/>
            <a:ext cx="7776864" cy="1470422"/>
          </a:xfrm>
          <a:prstGeom prst="rect">
            <a:avLst/>
          </a:prstGeom>
          <a:noFill/>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b="1" dirty="0" smtClean="0">
                <a:solidFill>
                  <a:prstClr val="white"/>
                </a:solidFill>
                <a:latin typeface="Century Gothic" panose="020B0502020202020204" pitchFamily="34" charset="0"/>
              </a:rPr>
              <a:t>3. </a:t>
            </a:r>
            <a:r>
              <a:rPr lang="fr-FR" sz="2800" b="1" dirty="0" smtClean="0">
                <a:solidFill>
                  <a:schemeClr val="bg1"/>
                </a:solidFill>
                <a:latin typeface="Century Gothic" panose="020B0502020202020204" pitchFamily="34" charset="0"/>
              </a:rPr>
              <a:t>Encourager </a:t>
            </a:r>
            <a:r>
              <a:rPr lang="fr-FR" sz="2800" b="1" dirty="0">
                <a:solidFill>
                  <a:schemeClr val="bg1"/>
                </a:solidFill>
                <a:latin typeface="Century Gothic" panose="020B0502020202020204" pitchFamily="34" charset="0"/>
              </a:rPr>
              <a:t>l’engagement territorial des </a:t>
            </a:r>
            <a:r>
              <a:rPr lang="fr-FR" sz="2800" b="1" dirty="0" smtClean="0">
                <a:solidFill>
                  <a:schemeClr val="bg1"/>
                </a:solidFill>
                <a:latin typeface="Century Gothic" panose="020B0502020202020204" pitchFamily="34" charset="0"/>
              </a:rPr>
              <a:t>  </a:t>
            </a:r>
          </a:p>
          <a:p>
            <a:r>
              <a:rPr lang="fr-FR" sz="2800" b="1" dirty="0">
                <a:solidFill>
                  <a:schemeClr val="bg1"/>
                </a:solidFill>
                <a:latin typeface="Century Gothic" panose="020B0502020202020204" pitchFamily="34" charset="0"/>
              </a:rPr>
              <a:t> </a:t>
            </a:r>
            <a:r>
              <a:rPr lang="fr-FR" sz="2800" b="1" dirty="0" smtClean="0">
                <a:solidFill>
                  <a:schemeClr val="bg1"/>
                </a:solidFill>
                <a:latin typeface="Century Gothic" panose="020B0502020202020204" pitchFamily="34" charset="0"/>
              </a:rPr>
              <a:t>   entreprises pour renforcer votre PAT</a:t>
            </a:r>
          </a:p>
          <a:p>
            <a:endParaRPr lang="fr-FR" sz="2800" b="1" dirty="0" smtClean="0">
              <a:solidFill>
                <a:schemeClr val="bg1"/>
              </a:solidFill>
              <a:latin typeface="Century Gothic" panose="020B0502020202020204" pitchFamily="34" charset="0"/>
            </a:endParaRPr>
          </a:p>
          <a:p>
            <a:endParaRPr lang="fr-FR" sz="2800" b="1" dirty="0">
              <a:solidFill>
                <a:schemeClr val="bg1"/>
              </a:solidFill>
              <a:latin typeface="Century Gothic" panose="020B0502020202020204" pitchFamily="34" charset="0"/>
            </a:endParaRPr>
          </a:p>
          <a:p>
            <a:endParaRPr lang="fr-FR" sz="2800" b="1" dirty="0">
              <a:solidFill>
                <a:prstClr val="white"/>
              </a:solidFill>
              <a:latin typeface="Century Gothic" panose="020B0502020202020204" pitchFamily="34" charset="0"/>
            </a:endParaRPr>
          </a:p>
        </p:txBody>
      </p:sp>
      <p:sp>
        <p:nvSpPr>
          <p:cNvPr id="9" name="Titre 2"/>
          <p:cNvSpPr txBox="1">
            <a:spLocks/>
          </p:cNvSpPr>
          <p:nvPr/>
        </p:nvSpPr>
        <p:spPr>
          <a:xfrm>
            <a:off x="0" y="1451115"/>
            <a:ext cx="9144000" cy="349761"/>
          </a:xfrm>
          <a:prstGeom prst="rect">
            <a:avLst/>
          </a:prstGeom>
          <a:solidFill>
            <a:schemeClr val="bg1"/>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cap="all" dirty="0" smtClean="0">
                <a:solidFill>
                  <a:srgbClr val="E75012"/>
                </a:solidFill>
                <a:latin typeface="Century Gothic" panose="020B0502020202020204" pitchFamily="34" charset="0"/>
              </a:rPr>
              <a:t>Notre Démarche</a:t>
            </a:r>
            <a:endParaRPr lang="fr-FR" sz="1800" b="1" cap="all" dirty="0">
              <a:solidFill>
                <a:srgbClr val="E75012"/>
              </a:solidFill>
              <a:latin typeface="Century Gothic" panose="020B0502020202020204" pitchFamily="34" charset="0"/>
            </a:endParaRPr>
          </a:p>
        </p:txBody>
      </p:sp>
      <p:sp>
        <p:nvSpPr>
          <p:cNvPr id="2" name="Rectangle 1"/>
          <p:cNvSpPr/>
          <p:nvPr/>
        </p:nvSpPr>
        <p:spPr>
          <a:xfrm>
            <a:off x="0" y="1873056"/>
            <a:ext cx="9144000" cy="726866"/>
          </a:xfrm>
          <a:prstGeom prst="rect">
            <a:avLst/>
          </a:prstGeom>
          <a:solidFill>
            <a:schemeClr val="bg1"/>
          </a:solidFill>
        </p:spPr>
        <p:txBody>
          <a:bodyPr wrap="square">
            <a:spAutoFit/>
          </a:bodyPr>
          <a:lstStyle/>
          <a:p>
            <a:pPr marL="1431925" lvl="1" indent="-214313">
              <a:lnSpc>
                <a:spcPct val="90000"/>
              </a:lnSpc>
              <a:spcBef>
                <a:spcPts val="1200"/>
              </a:spcBef>
              <a:spcAft>
                <a:spcPts val="225"/>
              </a:spcAft>
              <a:buSzPct val="50000"/>
              <a:buFont typeface="Wingdings" panose="05000000000000000000" pitchFamily="2" charset="2"/>
              <a:buChar char="ü"/>
            </a:pPr>
            <a:endParaRPr lang="fr-FR" sz="300" b="1" dirty="0" smtClean="0">
              <a:solidFill>
                <a:srgbClr val="E75012"/>
              </a:solidFill>
              <a:latin typeface="Century Gothic" panose="020B0502020202020204" pitchFamily="34" charset="0"/>
            </a:endParaRPr>
          </a:p>
          <a:p>
            <a:pPr marL="1431925" lvl="1" indent="-214313">
              <a:lnSpc>
                <a:spcPct val="90000"/>
              </a:lnSpc>
              <a:spcBef>
                <a:spcPts val="1200"/>
              </a:spcBef>
              <a:spcAft>
                <a:spcPts val="225"/>
              </a:spcAft>
              <a:buSzPct val="50000"/>
              <a:buFont typeface="Wingdings" panose="05000000000000000000" pitchFamily="2" charset="2"/>
              <a:buChar char="ü"/>
            </a:pPr>
            <a:r>
              <a:rPr lang="fr-FR" sz="1400" b="1" dirty="0" smtClean="0">
                <a:solidFill>
                  <a:srgbClr val="E75012"/>
                </a:solidFill>
                <a:latin typeface="Century Gothic" panose="020B0502020202020204" pitchFamily="34" charset="0"/>
              </a:rPr>
              <a:t>Favoriser </a:t>
            </a:r>
            <a:r>
              <a:rPr lang="fr-FR" sz="1400" b="1" dirty="0">
                <a:solidFill>
                  <a:srgbClr val="E75012"/>
                </a:solidFill>
                <a:latin typeface="Century Gothic" panose="020B0502020202020204" pitchFamily="34" charset="0"/>
              </a:rPr>
              <a:t>l’engagement territorial des entreprises </a:t>
            </a:r>
            <a:r>
              <a:rPr lang="fr-FR" sz="1400" b="1" dirty="0" smtClean="0">
                <a:solidFill>
                  <a:srgbClr val="E75012"/>
                </a:solidFill>
                <a:latin typeface="Century Gothic" panose="020B0502020202020204" pitchFamily="34" charset="0"/>
              </a:rPr>
              <a:t>                                                                                                                                </a:t>
            </a:r>
          </a:p>
          <a:p>
            <a:pPr marL="1431925" lvl="1" indent="-214313">
              <a:lnSpc>
                <a:spcPct val="90000"/>
              </a:lnSpc>
              <a:spcAft>
                <a:spcPts val="225"/>
              </a:spcAft>
              <a:buSzPct val="50000"/>
              <a:buFont typeface="Wingdings" panose="05000000000000000000" pitchFamily="2" charset="2"/>
              <a:buChar char="ü"/>
            </a:pPr>
            <a:r>
              <a:rPr lang="fr-FR" sz="1400" b="1" dirty="0" smtClean="0">
                <a:solidFill>
                  <a:srgbClr val="E75012"/>
                </a:solidFill>
                <a:latin typeface="Century Gothic" panose="020B0502020202020204" pitchFamily="34" charset="0"/>
              </a:rPr>
              <a:t>En </a:t>
            </a:r>
            <a:r>
              <a:rPr lang="fr-FR" sz="1400" b="1" dirty="0">
                <a:solidFill>
                  <a:srgbClr val="E75012"/>
                </a:solidFill>
                <a:latin typeface="Century Gothic" panose="020B0502020202020204" pitchFamily="34" charset="0"/>
              </a:rPr>
              <a:t>réponse aux enjeux et axes de développement de votre </a:t>
            </a:r>
            <a:r>
              <a:rPr lang="fr-FR" sz="1400" b="1" dirty="0" smtClean="0">
                <a:solidFill>
                  <a:srgbClr val="E75012"/>
                </a:solidFill>
                <a:latin typeface="Century Gothic" panose="020B0502020202020204" pitchFamily="34" charset="0"/>
              </a:rPr>
              <a:t>PAT</a:t>
            </a:r>
            <a:endParaRPr lang="fr-FR" sz="1400" b="1" dirty="0">
              <a:solidFill>
                <a:srgbClr val="E75012"/>
              </a:solidFill>
              <a:latin typeface="Century Gothic" panose="020B0502020202020204" pitchFamily="34" charset="0"/>
            </a:endParaRPr>
          </a:p>
        </p:txBody>
      </p:sp>
      <p:pic>
        <p:nvPicPr>
          <p:cNvPr id="6" name="Image 5"/>
          <p:cNvPicPr>
            <a:picLocks noChangeAspect="1"/>
          </p:cNvPicPr>
          <p:nvPr/>
        </p:nvPicPr>
        <p:blipFill>
          <a:blip r:embed="rId3"/>
          <a:stretch>
            <a:fillRect/>
          </a:stretch>
        </p:blipFill>
        <p:spPr>
          <a:xfrm>
            <a:off x="845511" y="2790684"/>
            <a:ext cx="7028642" cy="1975074"/>
          </a:xfrm>
          <a:prstGeom prst="rect">
            <a:avLst/>
          </a:prstGeom>
        </p:spPr>
      </p:pic>
      <p:pic>
        <p:nvPicPr>
          <p:cNvPr id="33" name="object 6"/>
          <p:cNvPicPr/>
          <p:nvPr/>
        </p:nvPicPr>
        <p:blipFill>
          <a:blip r:embed="rId4" cstate="print"/>
          <a:stretch>
            <a:fillRect/>
          </a:stretch>
        </p:blipFill>
        <p:spPr>
          <a:xfrm>
            <a:off x="7797057" y="1686369"/>
            <a:ext cx="1182734" cy="575536"/>
          </a:xfrm>
          <a:prstGeom prst="rect">
            <a:avLst/>
          </a:prstGeom>
        </p:spPr>
      </p:pic>
      <p:sp>
        <p:nvSpPr>
          <p:cNvPr id="8" name="Rectangle 7"/>
          <p:cNvSpPr/>
          <p:nvPr/>
        </p:nvSpPr>
        <p:spPr>
          <a:xfrm>
            <a:off x="5868144" y="2682548"/>
            <a:ext cx="3355905" cy="854080"/>
          </a:xfrm>
          <a:prstGeom prst="rect">
            <a:avLst/>
          </a:prstGeom>
        </p:spPr>
        <p:txBody>
          <a:bodyPr wrap="square">
            <a:spAutoFit/>
          </a:bodyPr>
          <a:lstStyle/>
          <a:p>
            <a:pPr marL="557213" lvl="1" indent="-214313">
              <a:lnSpc>
                <a:spcPct val="90000"/>
              </a:lnSpc>
              <a:spcAft>
                <a:spcPts val="225"/>
              </a:spcAft>
              <a:buSzPct val="50000"/>
              <a:buFont typeface="Wingdings" panose="05000000000000000000" pitchFamily="2" charset="2"/>
              <a:buChar char="ü"/>
            </a:pPr>
            <a:r>
              <a:rPr lang="fr-FR" sz="1100" dirty="0">
                <a:solidFill>
                  <a:prstClr val="black">
                    <a:lumMod val="65000"/>
                    <a:lumOff val="35000"/>
                  </a:prstClr>
                </a:solidFill>
                <a:latin typeface="Century Gothic" panose="020B0502020202020204" pitchFamily="34" charset="0"/>
              </a:rPr>
              <a:t>…en facilitant la rencontre, le dialogue, le « décloisonnement » entre les collectivités et leur stratégie alimentaire et les entreprises du système alimentaire</a:t>
            </a:r>
          </a:p>
        </p:txBody>
      </p:sp>
    </p:spTree>
    <p:extLst>
      <p:ext uri="{BB962C8B-B14F-4D97-AF65-F5344CB8AC3E}">
        <p14:creationId xmlns:p14="http://schemas.microsoft.com/office/powerpoint/2010/main" val="380056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nvPicPr>
        <p:blipFill>
          <a:blip r:embed="rId3"/>
          <a:stretch>
            <a:fillRect/>
          </a:stretch>
        </p:blipFill>
        <p:spPr>
          <a:xfrm>
            <a:off x="2520951" y="1057198"/>
            <a:ext cx="909413" cy="912485"/>
          </a:xfrm>
          <a:prstGeom prst="rect">
            <a:avLst/>
          </a:prstGeom>
        </p:spPr>
      </p:pic>
      <p:sp>
        <p:nvSpPr>
          <p:cNvPr id="3" name="Titre 2"/>
          <p:cNvSpPr>
            <a:spLocks noGrp="1"/>
          </p:cNvSpPr>
          <p:nvPr>
            <p:ph type="title"/>
          </p:nvPr>
        </p:nvSpPr>
        <p:spPr>
          <a:xfrm>
            <a:off x="0" y="723622"/>
            <a:ext cx="9144000" cy="349761"/>
          </a:xfrm>
          <a:solidFill>
            <a:srgbClr val="848374"/>
          </a:solidFill>
        </p:spPr>
        <p:txBody>
          <a:bodyPr>
            <a:noAutofit/>
          </a:bodyPr>
          <a:lstStyle/>
          <a:p>
            <a:pPr algn="ctr"/>
            <a:r>
              <a:rPr lang="fr-FR" sz="1800" b="1" cap="all" dirty="0">
                <a:solidFill>
                  <a:schemeClr val="bg1"/>
                </a:solidFill>
                <a:latin typeface="Century Gothic" panose="020B0502020202020204" pitchFamily="34" charset="0"/>
              </a:rPr>
              <a:t>Notre Démarche  </a:t>
            </a:r>
          </a:p>
        </p:txBody>
      </p:sp>
      <p:sp>
        <p:nvSpPr>
          <p:cNvPr id="5" name="Rectangle 4"/>
          <p:cNvSpPr/>
          <p:nvPr/>
        </p:nvSpPr>
        <p:spPr>
          <a:xfrm>
            <a:off x="1193282" y="239958"/>
            <a:ext cx="6716903" cy="323165"/>
          </a:xfrm>
          <a:prstGeom prst="rect">
            <a:avLst/>
          </a:prstGeom>
        </p:spPr>
        <p:txBody>
          <a:bodyPr wrap="none">
            <a:spAutoFit/>
          </a:bodyPr>
          <a:lstStyle/>
          <a:p>
            <a:pPr algn="just"/>
            <a:r>
              <a:rPr lang="fr-FR" sz="1500" b="1" cap="small" dirty="0">
                <a:solidFill>
                  <a:prstClr val="black">
                    <a:lumMod val="50000"/>
                    <a:lumOff val="50000"/>
                  </a:prstClr>
                </a:solidFill>
                <a:latin typeface="Century Gothic" panose="020B0502020202020204" pitchFamily="34" charset="0"/>
              </a:rPr>
              <a:t>Favoriser l’engagement territorial des entreprises pour renforcer votre PAT</a:t>
            </a:r>
          </a:p>
        </p:txBody>
      </p:sp>
      <p:sp>
        <p:nvSpPr>
          <p:cNvPr id="26" name="Rectangle 25"/>
          <p:cNvSpPr/>
          <p:nvPr/>
        </p:nvSpPr>
        <p:spPr>
          <a:xfrm>
            <a:off x="4936831" y="4203700"/>
            <a:ext cx="2467269" cy="62828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Mesure des retombées sur le territoire : pérennité et durabilité économique, sociale et environnementale</a:t>
            </a:r>
          </a:p>
        </p:txBody>
      </p:sp>
      <p:pic>
        <p:nvPicPr>
          <p:cNvPr id="27" name="Picture 4" descr="Sustainability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8130" y="4415508"/>
            <a:ext cx="416475" cy="4164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Management free icon"/>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3922" y="3351637"/>
            <a:ext cx="380469" cy="3804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224731" y="3475370"/>
            <a:ext cx="1807369" cy="57133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214313" lvl="1" indent="-214313" defTabSz="300038">
              <a:lnSpc>
                <a:spcPct val="90000"/>
              </a:lnSpc>
              <a:spcBef>
                <a:spcPct val="0"/>
              </a:spcBef>
              <a:spcAft>
                <a:spcPct val="15000"/>
              </a:spcAft>
              <a:buFont typeface="Wingdings" panose="05000000000000000000" pitchFamily="2" charset="2"/>
              <a:buChar char="ü"/>
            </a:pPr>
            <a:r>
              <a:rPr lang="fr-FR" sz="1050" dirty="0">
                <a:solidFill>
                  <a:srgbClr val="ED7D31">
                    <a:lumMod val="75000"/>
                  </a:srgbClr>
                </a:solidFill>
              </a:rPr>
              <a:t>Une démarche de progrès individuelle et collective</a:t>
            </a:r>
          </a:p>
          <a:p>
            <a:pPr marL="214313" lvl="1" indent="-214313" defTabSz="300038">
              <a:lnSpc>
                <a:spcPct val="90000"/>
              </a:lnSpc>
              <a:spcBef>
                <a:spcPct val="0"/>
              </a:spcBef>
              <a:spcAft>
                <a:spcPct val="15000"/>
              </a:spcAft>
              <a:buFont typeface="Wingdings" panose="05000000000000000000" pitchFamily="2" charset="2"/>
              <a:buChar char="ü"/>
            </a:pPr>
            <a:endParaRPr lang="fr-FR" sz="1050" dirty="0">
              <a:solidFill>
                <a:srgbClr val="ED7D31">
                  <a:lumMod val="75000"/>
                </a:srgbClr>
              </a:solidFill>
            </a:endParaRPr>
          </a:p>
        </p:txBody>
      </p:sp>
      <p:grpSp>
        <p:nvGrpSpPr>
          <p:cNvPr id="6" name="Groupe 5"/>
          <p:cNvGrpSpPr/>
          <p:nvPr/>
        </p:nvGrpSpPr>
        <p:grpSpPr>
          <a:xfrm>
            <a:off x="7540666" y="1068199"/>
            <a:ext cx="909413" cy="881342"/>
            <a:chOff x="10450623" y="1429541"/>
            <a:chExt cx="1127673" cy="1175123"/>
          </a:xfrm>
        </p:grpSpPr>
        <p:pic>
          <p:nvPicPr>
            <p:cNvPr id="32" name="Picture 2" descr="Documents CVO 2019 &gt; France Bois Forê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0623" y="1429541"/>
              <a:ext cx="1127673" cy="117512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0606336" y="2199344"/>
              <a:ext cx="819341" cy="292388"/>
            </a:xfrm>
            <a:prstGeom prst="rect">
              <a:avLst/>
            </a:prstGeom>
          </p:spPr>
          <p:txBody>
            <a:bodyPr wrap="none">
              <a:spAutoFit/>
            </a:bodyPr>
            <a:lstStyle/>
            <a:p>
              <a:r>
                <a:rPr lang="fr-FR" sz="825" b="1" i="1" cap="small" dirty="0">
                  <a:solidFill>
                    <a:prstClr val="white"/>
                  </a:solidFill>
                </a:rPr>
                <a:t>Entreprises</a:t>
              </a:r>
            </a:p>
          </p:txBody>
        </p:sp>
      </p:grpSp>
      <p:sp>
        <p:nvSpPr>
          <p:cNvPr id="7" name="Forme libre 6"/>
          <p:cNvSpPr/>
          <p:nvPr/>
        </p:nvSpPr>
        <p:spPr>
          <a:xfrm>
            <a:off x="3168650" y="2165458"/>
            <a:ext cx="3803650" cy="2393843"/>
          </a:xfrm>
          <a:custGeom>
            <a:avLst/>
            <a:gdLst>
              <a:gd name="connsiteX0" fmla="*/ 0 w 4658712"/>
              <a:gd name="connsiteY0" fmla="*/ 8324 h 3191791"/>
              <a:gd name="connsiteX1" fmla="*/ 4656666 w 4658712"/>
              <a:gd name="connsiteY1" fmla="*/ 177657 h 3191791"/>
              <a:gd name="connsiteX2" fmla="*/ 635000 w 4658712"/>
              <a:gd name="connsiteY2" fmla="*/ 1210591 h 3191791"/>
              <a:gd name="connsiteX3" fmla="*/ 4089400 w 4658712"/>
              <a:gd name="connsiteY3" fmla="*/ 1837124 h 3191791"/>
              <a:gd name="connsiteX4" fmla="*/ 973666 w 4658712"/>
              <a:gd name="connsiteY4" fmla="*/ 2522924 h 3191791"/>
              <a:gd name="connsiteX5" fmla="*/ 2040466 w 4658712"/>
              <a:gd name="connsiteY5" fmla="*/ 3191791 h 319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712" h="3191791">
                <a:moveTo>
                  <a:pt x="0" y="8324"/>
                </a:moveTo>
                <a:cubicBezTo>
                  <a:pt x="2275416" y="-7199"/>
                  <a:pt x="4550833" y="-22721"/>
                  <a:pt x="4656666" y="177657"/>
                </a:cubicBezTo>
                <a:cubicBezTo>
                  <a:pt x="4762499" y="378035"/>
                  <a:pt x="729544" y="934013"/>
                  <a:pt x="635000" y="1210591"/>
                </a:cubicBezTo>
                <a:cubicBezTo>
                  <a:pt x="540456" y="1487169"/>
                  <a:pt x="4032956" y="1618402"/>
                  <a:pt x="4089400" y="1837124"/>
                </a:cubicBezTo>
                <a:cubicBezTo>
                  <a:pt x="4145844" y="2055846"/>
                  <a:pt x="1315155" y="2297146"/>
                  <a:pt x="973666" y="2522924"/>
                </a:cubicBezTo>
                <a:cubicBezTo>
                  <a:pt x="632177" y="2748702"/>
                  <a:pt x="1336321" y="2970246"/>
                  <a:pt x="2040466" y="3191791"/>
                </a:cubicBezTo>
              </a:path>
            </a:pathLst>
          </a:custGeom>
          <a:noFill/>
          <a:ln w="57150">
            <a:solidFill>
              <a:srgbClr val="ED7D3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9" name="Organigramme : Procédé prédéfini 8"/>
          <p:cNvSpPr/>
          <p:nvPr/>
        </p:nvSpPr>
        <p:spPr>
          <a:xfrm>
            <a:off x="4080249" y="2327105"/>
            <a:ext cx="2203868" cy="1853603"/>
          </a:xfrm>
          <a:prstGeom prst="flowChartPredefinedProcess">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prstClr val="white"/>
                </a:solidFill>
              </a:rPr>
              <a:t>Une démarche de facilitation par l’ARAG en : </a:t>
            </a:r>
          </a:p>
          <a:p>
            <a:pPr marL="203597" indent="-203597">
              <a:buFont typeface="+mj-lt"/>
              <a:buAutoNum type="arabicPeriod"/>
            </a:pPr>
            <a:r>
              <a:rPr lang="fr-FR" sz="1050" dirty="0">
                <a:solidFill>
                  <a:prstClr val="white"/>
                </a:solidFill>
              </a:rPr>
              <a:t>Croisant les enjeux du territoire avec le potentiel territorial des entreprises</a:t>
            </a:r>
          </a:p>
          <a:p>
            <a:pPr marL="203597" indent="-203597">
              <a:buFont typeface="+mj-lt"/>
              <a:buAutoNum type="arabicPeriod"/>
            </a:pPr>
            <a:r>
              <a:rPr lang="fr-FR" sz="1050" dirty="0">
                <a:solidFill>
                  <a:prstClr val="white"/>
                </a:solidFill>
              </a:rPr>
              <a:t>Identifiant les axes d’engagement possible</a:t>
            </a:r>
          </a:p>
          <a:p>
            <a:pPr marL="203597" indent="-203597">
              <a:buFont typeface="+mj-lt"/>
              <a:buAutoNum type="arabicPeriod"/>
            </a:pPr>
            <a:r>
              <a:rPr lang="fr-FR" sz="1050" dirty="0">
                <a:solidFill>
                  <a:prstClr val="white"/>
                </a:solidFill>
              </a:rPr>
              <a:t>Accompagnant la mise en œuvre des actions</a:t>
            </a:r>
          </a:p>
        </p:txBody>
      </p:sp>
      <p:pic>
        <p:nvPicPr>
          <p:cNvPr id="39" name="Image 38"/>
          <p:cNvPicPr>
            <a:picLocks noChangeAspect="1"/>
          </p:cNvPicPr>
          <p:nvPr/>
        </p:nvPicPr>
        <p:blipFill>
          <a:blip r:embed="rId7"/>
          <a:stretch>
            <a:fillRect/>
          </a:stretch>
        </p:blipFill>
        <p:spPr>
          <a:xfrm>
            <a:off x="0" y="2026311"/>
            <a:ext cx="3704806" cy="2453243"/>
          </a:xfrm>
          <a:prstGeom prst="rect">
            <a:avLst/>
          </a:prstGeom>
        </p:spPr>
      </p:pic>
      <p:sp>
        <p:nvSpPr>
          <p:cNvPr id="34" name="Ellipse 33"/>
          <p:cNvSpPr/>
          <p:nvPr/>
        </p:nvSpPr>
        <p:spPr>
          <a:xfrm>
            <a:off x="3762261" y="2624311"/>
            <a:ext cx="469900" cy="438150"/>
          </a:xfrm>
          <a:prstGeom prst="ellipse">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prstClr val="white"/>
                </a:solidFill>
              </a:rPr>
              <a:t>3</a:t>
            </a:r>
          </a:p>
        </p:txBody>
      </p:sp>
      <p:sp>
        <p:nvSpPr>
          <p:cNvPr id="11" name="Étoile à 7 branches 10"/>
          <p:cNvSpPr/>
          <p:nvPr/>
        </p:nvSpPr>
        <p:spPr>
          <a:xfrm>
            <a:off x="6887146" y="1949541"/>
            <a:ext cx="1983803" cy="1374938"/>
          </a:xfrm>
          <a:prstGeom prst="star7">
            <a:avLst/>
          </a:prstGeom>
          <a:solidFill>
            <a:srgbClr val="007C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25" dirty="0">
              <a:solidFill>
                <a:prstClr val="white"/>
              </a:solidFill>
            </a:endParaRPr>
          </a:p>
          <a:p>
            <a:pPr algn="ctr"/>
            <a:endParaRPr lang="fr-FR" sz="825" dirty="0">
              <a:solidFill>
                <a:prstClr val="white"/>
              </a:solidFill>
            </a:endParaRPr>
          </a:p>
          <a:p>
            <a:pPr algn="ctr"/>
            <a:endParaRPr lang="fr-FR" sz="825" dirty="0">
              <a:solidFill>
                <a:prstClr val="white"/>
              </a:solidFill>
            </a:endParaRPr>
          </a:p>
          <a:p>
            <a:pPr algn="ctr"/>
            <a:endParaRPr lang="fr-FR" sz="825" dirty="0">
              <a:solidFill>
                <a:prstClr val="white"/>
              </a:solidFill>
            </a:endParaRPr>
          </a:p>
        </p:txBody>
      </p:sp>
      <p:sp>
        <p:nvSpPr>
          <p:cNvPr id="24" name="Ellipse 23"/>
          <p:cNvSpPr/>
          <p:nvPr/>
        </p:nvSpPr>
        <p:spPr>
          <a:xfrm>
            <a:off x="6786582" y="2048107"/>
            <a:ext cx="469900" cy="438150"/>
          </a:xfrm>
          <a:prstGeom prst="ellipse">
            <a:avLst/>
          </a:prstGeom>
          <a:solidFill>
            <a:srgbClr val="007C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prstClr val="white"/>
                </a:solidFill>
              </a:rPr>
              <a:t>2</a:t>
            </a:r>
          </a:p>
        </p:txBody>
      </p:sp>
      <p:sp>
        <p:nvSpPr>
          <p:cNvPr id="12" name="Rectangle 11"/>
          <p:cNvSpPr/>
          <p:nvPr/>
        </p:nvSpPr>
        <p:spPr>
          <a:xfrm>
            <a:off x="7027942" y="2171312"/>
            <a:ext cx="1763409" cy="461665"/>
          </a:xfrm>
          <a:prstGeom prst="rect">
            <a:avLst/>
          </a:prstGeom>
        </p:spPr>
        <p:txBody>
          <a:bodyPr wrap="square">
            <a:spAutoFit/>
          </a:bodyPr>
          <a:lstStyle/>
          <a:p>
            <a:pPr algn="ctr"/>
            <a:r>
              <a:rPr lang="fr-FR" sz="1200" b="1" cap="small" dirty="0">
                <a:solidFill>
                  <a:prstClr val="white"/>
                </a:solidFill>
              </a:rPr>
              <a:t>Quel                            potentiel territorial ?</a:t>
            </a:r>
            <a:endParaRPr lang="fr-FR" sz="1200" b="1" dirty="0">
              <a:solidFill>
                <a:prstClr val="white"/>
              </a:solidFill>
            </a:endParaRPr>
          </a:p>
        </p:txBody>
      </p:sp>
      <p:sp>
        <p:nvSpPr>
          <p:cNvPr id="14" name="Rectangle 13"/>
          <p:cNvSpPr/>
          <p:nvPr/>
        </p:nvSpPr>
        <p:spPr>
          <a:xfrm>
            <a:off x="7021532" y="2600158"/>
            <a:ext cx="1798086" cy="473206"/>
          </a:xfrm>
          <a:prstGeom prst="rect">
            <a:avLst/>
          </a:prstGeom>
        </p:spPr>
        <p:txBody>
          <a:bodyPr wrap="square">
            <a:spAutoFit/>
          </a:bodyPr>
          <a:lstStyle/>
          <a:p>
            <a:pPr algn="ctr"/>
            <a:r>
              <a:rPr lang="fr-FR" sz="825" dirty="0">
                <a:solidFill>
                  <a:prstClr val="white"/>
                </a:solidFill>
              </a:rPr>
              <a:t>Quel alignement possible entre la stratégie de l’entreprise et les enjeux du territoire ?</a:t>
            </a:r>
            <a:endParaRPr lang="fr-FR" sz="1350" dirty="0">
              <a:solidFill>
                <a:prstClr val="white"/>
              </a:solidFill>
            </a:endParaRPr>
          </a:p>
        </p:txBody>
      </p:sp>
      <p:cxnSp>
        <p:nvCxnSpPr>
          <p:cNvPr id="35" name="Connecteur droit 34"/>
          <p:cNvCxnSpPr/>
          <p:nvPr/>
        </p:nvCxnSpPr>
        <p:spPr>
          <a:xfrm rot="5400000">
            <a:off x="7922924" y="2268372"/>
            <a:ext cx="0" cy="655551"/>
          </a:xfrm>
          <a:prstGeom prst="line">
            <a:avLst/>
          </a:prstGeom>
          <a:ln>
            <a:gradFill>
              <a:gsLst>
                <a:gs pos="0">
                  <a:srgbClr val="FFFFFF">
                    <a:alpha val="0"/>
                  </a:srgbClr>
                </a:gs>
                <a:gs pos="72000">
                  <a:schemeClr val="bg1"/>
                </a:gs>
                <a:gs pos="28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7070766" y="4648136"/>
            <a:ext cx="469900" cy="438150"/>
          </a:xfrm>
          <a:prstGeom prst="ellipse">
            <a:avLst/>
          </a:prstGeom>
          <a:solidFill>
            <a:srgbClr val="70AD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prstClr val="white"/>
                </a:solidFill>
              </a:rPr>
              <a:t>4</a:t>
            </a:r>
          </a:p>
        </p:txBody>
      </p:sp>
      <p:sp>
        <p:nvSpPr>
          <p:cNvPr id="37" name="Rectangle 36"/>
          <p:cNvSpPr/>
          <p:nvPr/>
        </p:nvSpPr>
        <p:spPr>
          <a:xfrm>
            <a:off x="1015582" y="2026310"/>
            <a:ext cx="2425700" cy="425433"/>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prstClr val="white"/>
                </a:solidFill>
              </a:rPr>
              <a:t>     Enjeux et besoins alimentaires du territoire</a:t>
            </a:r>
          </a:p>
        </p:txBody>
      </p:sp>
      <p:sp>
        <p:nvSpPr>
          <p:cNvPr id="10" name="Ellipse 9"/>
          <p:cNvSpPr/>
          <p:nvPr/>
        </p:nvSpPr>
        <p:spPr>
          <a:xfrm>
            <a:off x="800100" y="1790700"/>
            <a:ext cx="469900" cy="438150"/>
          </a:xfrm>
          <a:prstGeom prst="ellipse">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prstClr val="white"/>
                </a:solidFill>
              </a:rPr>
              <a:t>1</a:t>
            </a:r>
          </a:p>
        </p:txBody>
      </p:sp>
      <p:sp>
        <p:nvSpPr>
          <p:cNvPr id="2" name="Espace réservé du pied de page 1"/>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5EBFED-CF6E-48BE-9DF2-B5147167D9CD}" type="slidenum">
              <a:rPr lang="fr-FR" smtClean="0">
                <a:solidFill>
                  <a:prstClr val="black">
                    <a:tint val="75000"/>
                  </a:prstClr>
                </a:solidFill>
              </a:rPr>
              <a:pPr/>
              <a:t>36</a:t>
            </a:fld>
            <a:endParaRPr lang="fr-FR">
              <a:solidFill>
                <a:prstClr val="black">
                  <a:tint val="75000"/>
                </a:prstClr>
              </a:solidFill>
            </a:endParaRPr>
          </a:p>
        </p:txBody>
      </p:sp>
    </p:spTree>
    <p:extLst>
      <p:ext uri="{BB962C8B-B14F-4D97-AF65-F5344CB8AC3E}">
        <p14:creationId xmlns:p14="http://schemas.microsoft.com/office/powerpoint/2010/main" val="1253918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 64"/>
          <p:cNvPicPr>
            <a:picLocks noChangeAspect="1"/>
          </p:cNvPicPr>
          <p:nvPr/>
        </p:nvPicPr>
        <p:blipFill>
          <a:blip r:embed="rId3"/>
          <a:stretch>
            <a:fillRect/>
          </a:stretch>
        </p:blipFill>
        <p:spPr>
          <a:xfrm>
            <a:off x="3753516" y="3813404"/>
            <a:ext cx="504409" cy="525633"/>
          </a:xfrm>
          <a:prstGeom prst="rect">
            <a:avLst/>
          </a:prstGeom>
        </p:spPr>
      </p:pic>
      <p:pic>
        <p:nvPicPr>
          <p:cNvPr id="43" name="Image 42"/>
          <p:cNvPicPr>
            <a:picLocks noChangeAspect="1"/>
          </p:cNvPicPr>
          <p:nvPr/>
        </p:nvPicPr>
        <p:blipFill>
          <a:blip r:embed="rId4"/>
          <a:stretch>
            <a:fillRect/>
          </a:stretch>
        </p:blipFill>
        <p:spPr>
          <a:xfrm>
            <a:off x="2278063" y="1057198"/>
            <a:ext cx="909413" cy="912485"/>
          </a:xfrm>
          <a:prstGeom prst="rect">
            <a:avLst/>
          </a:prstGeom>
        </p:spPr>
      </p:pic>
      <p:sp>
        <p:nvSpPr>
          <p:cNvPr id="3" name="Titre 2"/>
          <p:cNvSpPr>
            <a:spLocks noGrp="1"/>
          </p:cNvSpPr>
          <p:nvPr>
            <p:ph type="title"/>
          </p:nvPr>
        </p:nvSpPr>
        <p:spPr>
          <a:xfrm>
            <a:off x="0" y="723622"/>
            <a:ext cx="9144000" cy="349761"/>
          </a:xfrm>
          <a:solidFill>
            <a:srgbClr val="848374"/>
          </a:solidFill>
        </p:spPr>
        <p:txBody>
          <a:bodyPr>
            <a:noAutofit/>
          </a:bodyPr>
          <a:lstStyle/>
          <a:p>
            <a:pPr algn="ctr"/>
            <a:r>
              <a:rPr lang="fr-FR" sz="1800" b="1" cap="all" dirty="0">
                <a:solidFill>
                  <a:schemeClr val="bg1"/>
                </a:solidFill>
                <a:latin typeface="Century Gothic" panose="020B0502020202020204" pitchFamily="34" charset="0"/>
              </a:rPr>
              <a:t>Notre outil de diagnostic  </a:t>
            </a:r>
            <a:r>
              <a:rPr lang="fr-FR" sz="2400" b="1" cap="all" dirty="0">
                <a:solidFill>
                  <a:schemeClr val="bg1"/>
                </a:solidFill>
                <a:latin typeface="Century Gothic" panose="020B0502020202020204" pitchFamily="34" charset="0"/>
              </a:rPr>
              <a:t> </a:t>
            </a:r>
            <a:r>
              <a:rPr lang="fr-FR" sz="1200" b="1" cap="all" dirty="0">
                <a:solidFill>
                  <a:schemeClr val="bg1"/>
                </a:solidFill>
                <a:latin typeface="Century Gothic" panose="020B0502020202020204" pitchFamily="34" charset="0"/>
              </a:rPr>
              <a:t>1/2    (en cours de développement)</a:t>
            </a:r>
            <a:endParaRPr lang="fr-FR" sz="1800" b="1" cap="all" dirty="0">
              <a:solidFill>
                <a:schemeClr val="bg1"/>
              </a:solidFill>
              <a:latin typeface="Century Gothic" panose="020B0502020202020204" pitchFamily="34" charset="0"/>
            </a:endParaRPr>
          </a:p>
        </p:txBody>
      </p:sp>
      <p:sp>
        <p:nvSpPr>
          <p:cNvPr id="5" name="Rectangle 4"/>
          <p:cNvSpPr/>
          <p:nvPr/>
        </p:nvSpPr>
        <p:spPr>
          <a:xfrm>
            <a:off x="1193282" y="239958"/>
            <a:ext cx="6716903" cy="323165"/>
          </a:xfrm>
          <a:prstGeom prst="rect">
            <a:avLst/>
          </a:prstGeom>
        </p:spPr>
        <p:txBody>
          <a:bodyPr wrap="none">
            <a:spAutoFit/>
          </a:bodyPr>
          <a:lstStyle/>
          <a:p>
            <a:pPr algn="just"/>
            <a:r>
              <a:rPr lang="fr-FR" sz="1500" b="1" cap="small" dirty="0">
                <a:solidFill>
                  <a:prstClr val="black">
                    <a:lumMod val="50000"/>
                    <a:lumOff val="50000"/>
                  </a:prstClr>
                </a:solidFill>
                <a:latin typeface="Century Gothic" panose="020B0502020202020204" pitchFamily="34" charset="0"/>
              </a:rPr>
              <a:t>Favoriser l’engagement territorial des entreprises pour renforcer votre PAT</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58711">
            <a:off x="8361072" y="649660"/>
            <a:ext cx="837476" cy="837476"/>
          </a:xfrm>
          <a:prstGeom prst="rect">
            <a:avLst/>
          </a:prstGeom>
        </p:spPr>
      </p:pic>
      <p:sp>
        <p:nvSpPr>
          <p:cNvPr id="41" name="Forme libre 40"/>
          <p:cNvSpPr/>
          <p:nvPr/>
        </p:nvSpPr>
        <p:spPr>
          <a:xfrm>
            <a:off x="2237292" y="2279757"/>
            <a:ext cx="3901295" cy="2091736"/>
          </a:xfrm>
          <a:custGeom>
            <a:avLst/>
            <a:gdLst>
              <a:gd name="connsiteX0" fmla="*/ 0 w 4658712"/>
              <a:gd name="connsiteY0" fmla="*/ 8324 h 3191791"/>
              <a:gd name="connsiteX1" fmla="*/ 4656666 w 4658712"/>
              <a:gd name="connsiteY1" fmla="*/ 177657 h 3191791"/>
              <a:gd name="connsiteX2" fmla="*/ 635000 w 4658712"/>
              <a:gd name="connsiteY2" fmla="*/ 1210591 h 3191791"/>
              <a:gd name="connsiteX3" fmla="*/ 4089400 w 4658712"/>
              <a:gd name="connsiteY3" fmla="*/ 1837124 h 3191791"/>
              <a:gd name="connsiteX4" fmla="*/ 973666 w 4658712"/>
              <a:gd name="connsiteY4" fmla="*/ 2522924 h 3191791"/>
              <a:gd name="connsiteX5" fmla="*/ 2040466 w 4658712"/>
              <a:gd name="connsiteY5" fmla="*/ 3191791 h 319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8712" h="3191791">
                <a:moveTo>
                  <a:pt x="0" y="8324"/>
                </a:moveTo>
                <a:cubicBezTo>
                  <a:pt x="2275416" y="-7199"/>
                  <a:pt x="4550833" y="-22721"/>
                  <a:pt x="4656666" y="177657"/>
                </a:cubicBezTo>
                <a:cubicBezTo>
                  <a:pt x="4762499" y="378035"/>
                  <a:pt x="729544" y="934013"/>
                  <a:pt x="635000" y="1210591"/>
                </a:cubicBezTo>
                <a:cubicBezTo>
                  <a:pt x="540456" y="1487169"/>
                  <a:pt x="4032956" y="1618402"/>
                  <a:pt x="4089400" y="1837124"/>
                </a:cubicBezTo>
                <a:cubicBezTo>
                  <a:pt x="4145844" y="2055846"/>
                  <a:pt x="1315155" y="2297146"/>
                  <a:pt x="973666" y="2522924"/>
                </a:cubicBezTo>
                <a:cubicBezTo>
                  <a:pt x="632177" y="2748702"/>
                  <a:pt x="1336321" y="2970246"/>
                  <a:pt x="2040466" y="3191791"/>
                </a:cubicBezTo>
              </a:path>
            </a:pathLst>
          </a:custGeom>
          <a:noFill/>
          <a:ln w="57150">
            <a:solidFill>
              <a:srgbClr val="ED7D3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42" name="Organigramme : Procédé prédéfini 41"/>
          <p:cNvSpPr/>
          <p:nvPr/>
        </p:nvSpPr>
        <p:spPr>
          <a:xfrm>
            <a:off x="200839" y="1637222"/>
            <a:ext cx="2036453" cy="1621631"/>
          </a:xfrm>
          <a:prstGeom prst="flowChartPredefinedProcess">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spcAft>
                <a:spcPts val="450"/>
              </a:spcAft>
              <a:buFont typeface="Arial" panose="020B0604020202020204" pitchFamily="34" charset="0"/>
              <a:buChar char="•"/>
            </a:pPr>
            <a:r>
              <a:rPr lang="fr-FR" sz="975" b="1" dirty="0">
                <a:solidFill>
                  <a:prstClr val="white"/>
                </a:solidFill>
              </a:rPr>
              <a:t>Les enjeux liés à la stratégie alimentaire</a:t>
            </a:r>
          </a:p>
          <a:p>
            <a:pPr marL="135731" indent="-135731">
              <a:spcAft>
                <a:spcPts val="450"/>
              </a:spcAft>
              <a:buFont typeface="Arial" panose="020B0604020202020204" pitchFamily="34" charset="0"/>
              <a:buChar char="•"/>
            </a:pPr>
            <a:r>
              <a:rPr lang="fr-FR" sz="975" b="1" dirty="0">
                <a:solidFill>
                  <a:prstClr val="white"/>
                </a:solidFill>
              </a:rPr>
              <a:t>Besoins et attentes prioritaires</a:t>
            </a:r>
          </a:p>
          <a:p>
            <a:pPr marL="135731" indent="-135731">
              <a:spcAft>
                <a:spcPts val="450"/>
              </a:spcAft>
              <a:buFont typeface="Arial" panose="020B0604020202020204" pitchFamily="34" charset="0"/>
              <a:buChar char="•"/>
            </a:pPr>
            <a:r>
              <a:rPr lang="fr-FR" sz="975" b="1" dirty="0">
                <a:solidFill>
                  <a:prstClr val="white"/>
                </a:solidFill>
              </a:rPr>
              <a:t>Rôle, potentiel et attentes vs les entreprises alimentaires du territoire</a:t>
            </a:r>
          </a:p>
        </p:txBody>
      </p:sp>
      <p:grpSp>
        <p:nvGrpSpPr>
          <p:cNvPr id="44" name="Groupe 43"/>
          <p:cNvGrpSpPr/>
          <p:nvPr/>
        </p:nvGrpSpPr>
        <p:grpSpPr>
          <a:xfrm>
            <a:off x="7540666" y="1068199"/>
            <a:ext cx="909413" cy="881342"/>
            <a:chOff x="10450623" y="1429541"/>
            <a:chExt cx="1127673" cy="1175123"/>
          </a:xfrm>
        </p:grpSpPr>
        <p:pic>
          <p:nvPicPr>
            <p:cNvPr id="45" name="Picture 2" descr="Documents CVO 2019 &gt; France Bois Forê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0623" y="1429541"/>
              <a:ext cx="1127673" cy="1175123"/>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10606336" y="2199344"/>
              <a:ext cx="819341" cy="292388"/>
            </a:xfrm>
            <a:prstGeom prst="rect">
              <a:avLst/>
            </a:prstGeom>
          </p:spPr>
          <p:txBody>
            <a:bodyPr wrap="none">
              <a:spAutoFit/>
            </a:bodyPr>
            <a:lstStyle/>
            <a:p>
              <a:r>
                <a:rPr lang="fr-FR" sz="825" b="1" i="1" cap="small" dirty="0">
                  <a:solidFill>
                    <a:prstClr val="white"/>
                  </a:solidFill>
                </a:rPr>
                <a:t>Entreprises</a:t>
              </a:r>
            </a:p>
          </p:txBody>
        </p:sp>
      </p:grpSp>
      <p:sp>
        <p:nvSpPr>
          <p:cNvPr id="52" name="Rectangle 51"/>
          <p:cNvSpPr/>
          <p:nvPr/>
        </p:nvSpPr>
        <p:spPr>
          <a:xfrm>
            <a:off x="200839" y="1203692"/>
            <a:ext cx="2036453" cy="630942"/>
          </a:xfrm>
          <a:prstGeom prst="rect">
            <a:avLst/>
          </a:prstGeom>
        </p:spPr>
        <p:txBody>
          <a:bodyPr wrap="square">
            <a:spAutoFit/>
          </a:bodyPr>
          <a:lstStyle/>
          <a:p>
            <a:pPr algn="ctr">
              <a:lnSpc>
                <a:spcPts val="1425"/>
              </a:lnSpc>
            </a:pPr>
            <a:r>
              <a:rPr lang="fr-FR" sz="1350" b="1" cap="small" dirty="0">
                <a:solidFill>
                  <a:srgbClr val="C00000"/>
                </a:solidFill>
              </a:rPr>
              <a:t>Enjeux et besoins alimentaires du territoire</a:t>
            </a:r>
          </a:p>
          <a:p>
            <a:pPr algn="ctr">
              <a:lnSpc>
                <a:spcPts val="1425"/>
              </a:lnSpc>
            </a:pPr>
            <a:endParaRPr lang="fr-FR" sz="1350" b="1" cap="small" dirty="0">
              <a:solidFill>
                <a:srgbClr val="C00000"/>
              </a:solidFill>
            </a:endParaRPr>
          </a:p>
        </p:txBody>
      </p:sp>
      <p:grpSp>
        <p:nvGrpSpPr>
          <p:cNvPr id="56" name="Groupe 55"/>
          <p:cNvGrpSpPr/>
          <p:nvPr/>
        </p:nvGrpSpPr>
        <p:grpSpPr>
          <a:xfrm>
            <a:off x="5953349" y="2286529"/>
            <a:ext cx="3071813" cy="2088134"/>
            <a:chOff x="7999077" y="2476267"/>
            <a:chExt cx="4095750" cy="2784178"/>
          </a:xfrm>
        </p:grpSpPr>
        <p:sp>
          <p:nvSpPr>
            <p:cNvPr id="53" name="Rectangle 52"/>
            <p:cNvSpPr/>
            <p:nvPr/>
          </p:nvSpPr>
          <p:spPr>
            <a:xfrm>
              <a:off x="7999077" y="2476267"/>
              <a:ext cx="4095750" cy="2784178"/>
            </a:xfrm>
            <a:prstGeom prst="rect">
              <a:avLst/>
            </a:prstGeom>
            <a:solidFill>
              <a:srgbClr val="007C98"/>
            </a:solidFill>
          </p:spPr>
          <p:style>
            <a:lnRef idx="2">
              <a:schemeClr val="accent1">
                <a:shade val="50000"/>
              </a:schemeClr>
            </a:lnRef>
            <a:fillRef idx="1">
              <a:schemeClr val="accent1"/>
            </a:fillRef>
            <a:effectRef idx="0">
              <a:schemeClr val="accent1"/>
            </a:effectRef>
            <a:fontRef idx="minor">
              <a:schemeClr val="lt1"/>
            </a:fontRef>
          </p:style>
          <p:txBody>
            <a:bodyPr rIns="297000" rtlCol="0" anchor="ctr"/>
            <a:lstStyle/>
            <a:p>
              <a:pPr marL="407194" indent="-135731" defTabSz="656035">
                <a:spcAft>
                  <a:spcPts val="450"/>
                </a:spcAft>
                <a:buFont typeface="Arial" panose="020B0604020202020204" pitchFamily="34" charset="0"/>
                <a:buChar char="•"/>
                <a:tabLst>
                  <a:tab pos="407194" algn="l"/>
                </a:tabLst>
              </a:pPr>
              <a:r>
                <a:rPr lang="fr-FR" sz="975" b="1" dirty="0">
                  <a:solidFill>
                    <a:prstClr val="white"/>
                  </a:solidFill>
                </a:rPr>
                <a:t>Ancrage territorial, RSE et stratégie de développement</a:t>
              </a:r>
            </a:p>
            <a:p>
              <a:pPr marL="407194" indent="-135731" defTabSz="656035">
                <a:spcAft>
                  <a:spcPts val="450"/>
                </a:spcAft>
                <a:buFont typeface="Arial" panose="020B0604020202020204" pitchFamily="34" charset="0"/>
                <a:buChar char="•"/>
                <a:tabLst>
                  <a:tab pos="407194" algn="l"/>
                </a:tabLst>
              </a:pPr>
              <a:r>
                <a:rPr lang="fr-FR" sz="975" b="1" dirty="0">
                  <a:solidFill>
                    <a:prstClr val="white"/>
                  </a:solidFill>
                </a:rPr>
                <a:t>Relations avec les acteurs du système alimentaire local</a:t>
              </a:r>
            </a:p>
            <a:p>
              <a:pPr marL="407194" indent="-135731" defTabSz="656035">
                <a:spcAft>
                  <a:spcPts val="450"/>
                </a:spcAft>
                <a:buFont typeface="Arial" panose="020B0604020202020204" pitchFamily="34" charset="0"/>
                <a:buChar char="•"/>
                <a:tabLst>
                  <a:tab pos="407194" algn="l"/>
                </a:tabLst>
              </a:pPr>
              <a:r>
                <a:rPr lang="fr-FR" sz="975" b="1" dirty="0">
                  <a:solidFill>
                    <a:prstClr val="white"/>
                  </a:solidFill>
                </a:rPr>
                <a:t>Positionnement et engagement territorial : modèle économique, développement durable, engagement social / sociétal</a:t>
              </a:r>
            </a:p>
            <a:p>
              <a:pPr marL="828675" lvl="2" indent="-214313" defTabSz="656035">
                <a:spcAft>
                  <a:spcPts val="450"/>
                </a:spcAft>
                <a:buFont typeface="Wingdings" panose="05000000000000000000" pitchFamily="2" charset="2"/>
                <a:buChar char="Ø"/>
                <a:tabLst>
                  <a:tab pos="407194" algn="l"/>
                </a:tabLst>
              </a:pPr>
              <a:r>
                <a:rPr lang="fr-FR" sz="975" b="1" dirty="0">
                  <a:solidFill>
                    <a:prstClr val="white"/>
                  </a:solidFill>
                </a:rPr>
                <a:t>Focus sur les enjeux prioritaires du PAT</a:t>
              </a:r>
            </a:p>
            <a:p>
              <a:pPr marL="828675" lvl="2" indent="-214313" defTabSz="656035">
                <a:spcAft>
                  <a:spcPts val="450"/>
                </a:spcAft>
                <a:buFont typeface="Wingdings" panose="05000000000000000000" pitchFamily="2" charset="2"/>
                <a:buChar char="Ø"/>
                <a:tabLst>
                  <a:tab pos="407194" algn="l"/>
                </a:tabLst>
              </a:pPr>
              <a:r>
                <a:rPr lang="fr-FR" sz="975" b="1" dirty="0">
                  <a:solidFill>
                    <a:prstClr val="white"/>
                  </a:solidFill>
                </a:rPr>
                <a:t>Démarche de progrès et leviers d’action</a:t>
              </a:r>
            </a:p>
            <a:p>
              <a:pPr marL="407194" indent="-135731" defTabSz="656035">
                <a:spcAft>
                  <a:spcPts val="450"/>
                </a:spcAft>
                <a:buFont typeface="Arial" panose="020B0604020202020204" pitchFamily="34" charset="0"/>
                <a:buChar char="•"/>
                <a:tabLst>
                  <a:tab pos="407194" algn="l"/>
                </a:tabLst>
              </a:pPr>
              <a:r>
                <a:rPr lang="fr-FR" sz="975" b="1" dirty="0">
                  <a:solidFill>
                    <a:prstClr val="white"/>
                  </a:solidFill>
                </a:rPr>
                <a:t>Attentes et facteurs clés de succès</a:t>
              </a:r>
            </a:p>
          </p:txBody>
        </p:sp>
        <p:cxnSp>
          <p:nvCxnSpPr>
            <p:cNvPr id="55" name="Connecteur droit 54"/>
            <p:cNvCxnSpPr/>
            <p:nvPr/>
          </p:nvCxnSpPr>
          <p:spPr>
            <a:xfrm>
              <a:off x="8328990" y="2501698"/>
              <a:ext cx="0" cy="26772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Connecteur droit 56"/>
          <p:cNvCxnSpPr/>
          <p:nvPr/>
        </p:nvCxnSpPr>
        <p:spPr>
          <a:xfrm>
            <a:off x="8839924" y="1989050"/>
            <a:ext cx="0" cy="24538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Flèche droite 58"/>
          <p:cNvSpPr/>
          <p:nvPr/>
        </p:nvSpPr>
        <p:spPr>
          <a:xfrm>
            <a:off x="3035146" y="3176057"/>
            <a:ext cx="910544" cy="673841"/>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indent="-135731">
              <a:spcAft>
                <a:spcPts val="450"/>
              </a:spcAft>
              <a:buFont typeface="Arial" panose="020B0604020202020204" pitchFamily="34" charset="0"/>
              <a:buChar char="•"/>
            </a:pPr>
            <a:endParaRPr lang="fr-FR" sz="975">
              <a:solidFill>
                <a:prstClr val="white"/>
              </a:solidFill>
            </a:endParaRPr>
          </a:p>
        </p:txBody>
      </p:sp>
      <p:sp>
        <p:nvSpPr>
          <p:cNvPr id="60" name="Flèche droite 59"/>
          <p:cNvSpPr/>
          <p:nvPr/>
        </p:nvSpPr>
        <p:spPr>
          <a:xfrm rot="10800000">
            <a:off x="4105464" y="3176057"/>
            <a:ext cx="910544" cy="673841"/>
          </a:xfrm>
          <a:prstGeom prst="rightArrow">
            <a:avLst/>
          </a:prstGeom>
          <a:solidFill>
            <a:srgbClr val="007C9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297000" bIns="34290" numCol="1" spcCol="0" rtlCol="0" fromWordArt="0" anchor="ctr" anchorCtr="0" forceAA="0" compatLnSpc="1">
            <a:prstTxWarp prst="textNoShape">
              <a:avLst/>
            </a:prstTxWarp>
            <a:noAutofit/>
          </a:bodyPr>
          <a:lstStyle/>
          <a:p>
            <a:pPr marL="407194" indent="-135731" defTabSz="656035">
              <a:spcAft>
                <a:spcPts val="450"/>
              </a:spcAft>
              <a:buFont typeface="Arial" panose="020B0604020202020204" pitchFamily="34" charset="0"/>
              <a:buChar char="•"/>
              <a:tabLst>
                <a:tab pos="407194" algn="l"/>
              </a:tabLst>
            </a:pPr>
            <a:endParaRPr lang="fr-FR" sz="975">
              <a:solidFill>
                <a:prstClr val="white"/>
              </a:solidFill>
            </a:endParaRPr>
          </a:p>
        </p:txBody>
      </p:sp>
      <p:sp>
        <p:nvSpPr>
          <p:cNvPr id="61" name="Rectangle 60"/>
          <p:cNvSpPr/>
          <p:nvPr/>
        </p:nvSpPr>
        <p:spPr>
          <a:xfrm>
            <a:off x="3521124" y="1355766"/>
            <a:ext cx="3206771" cy="451406"/>
          </a:xfrm>
          <a:prstGeom prst="rect">
            <a:avLst/>
          </a:prstGeom>
        </p:spPr>
        <p:txBody>
          <a:bodyPr wrap="square">
            <a:spAutoFit/>
          </a:bodyPr>
          <a:lstStyle/>
          <a:p>
            <a:pPr algn="ctr">
              <a:lnSpc>
                <a:spcPts val="1425"/>
              </a:lnSpc>
            </a:pPr>
            <a:r>
              <a:rPr lang="fr-FR" sz="1350" b="1" cap="small" dirty="0">
                <a:solidFill>
                  <a:srgbClr val="ED7D31"/>
                </a:solidFill>
                <a:latin typeface="Century Gothic" panose="020B0502020202020204" pitchFamily="34" charset="0"/>
              </a:rPr>
              <a:t>Une démarche ouvrant le dialogue collectivité – entreprises</a:t>
            </a:r>
          </a:p>
        </p:txBody>
      </p:sp>
      <p:sp>
        <p:nvSpPr>
          <p:cNvPr id="62" name="Rectangle 61"/>
          <p:cNvSpPr/>
          <p:nvPr/>
        </p:nvSpPr>
        <p:spPr>
          <a:xfrm>
            <a:off x="5953349" y="1876825"/>
            <a:ext cx="3071813" cy="451406"/>
          </a:xfrm>
          <a:prstGeom prst="rect">
            <a:avLst/>
          </a:prstGeom>
        </p:spPr>
        <p:txBody>
          <a:bodyPr wrap="square">
            <a:spAutoFit/>
          </a:bodyPr>
          <a:lstStyle/>
          <a:p>
            <a:pPr algn="ctr">
              <a:lnSpc>
                <a:spcPts val="1425"/>
              </a:lnSpc>
            </a:pPr>
            <a:r>
              <a:rPr lang="fr-FR" sz="1350" b="1" cap="small" dirty="0">
                <a:solidFill>
                  <a:srgbClr val="007C98"/>
                </a:solidFill>
              </a:rPr>
              <a:t>Un outil de diagnostic du potentiel territorial et d’engagement</a:t>
            </a:r>
          </a:p>
        </p:txBody>
      </p:sp>
      <p:sp>
        <p:nvSpPr>
          <p:cNvPr id="64" name="Rectangle 63"/>
          <p:cNvSpPr/>
          <p:nvPr/>
        </p:nvSpPr>
        <p:spPr>
          <a:xfrm>
            <a:off x="635794" y="4357206"/>
            <a:ext cx="7411674" cy="830997"/>
          </a:xfrm>
          <a:prstGeom prst="rect">
            <a:avLst/>
          </a:prstGeom>
        </p:spPr>
        <p:txBody>
          <a:bodyPr wrap="square">
            <a:spAutoFit/>
          </a:bodyPr>
          <a:lstStyle/>
          <a:p>
            <a:pPr marL="214313" indent="-214313" algn="ctr">
              <a:buFont typeface="Wingdings" panose="05000000000000000000" pitchFamily="2" charset="2"/>
              <a:buChar char="Ø"/>
            </a:pPr>
            <a:r>
              <a:rPr lang="fr-FR" sz="1200" b="1" cap="small" dirty="0">
                <a:solidFill>
                  <a:srgbClr val="ED7D31"/>
                </a:solidFill>
                <a:latin typeface="Century Gothic" panose="020B0502020202020204" pitchFamily="34" charset="0"/>
              </a:rPr>
              <a:t>Le potentiel territorial et les axes d’engagement de l’entreprise</a:t>
            </a:r>
          </a:p>
          <a:p>
            <a:pPr marL="214313" indent="-214313" algn="ctr">
              <a:buFont typeface="Wingdings" panose="05000000000000000000" pitchFamily="2" charset="2"/>
              <a:buChar char="Ø"/>
            </a:pPr>
            <a:r>
              <a:rPr lang="fr-FR" sz="1200" b="1" cap="small" dirty="0">
                <a:solidFill>
                  <a:srgbClr val="ED7D31"/>
                </a:solidFill>
                <a:latin typeface="Century Gothic" panose="020B0502020202020204" pitchFamily="34" charset="0"/>
              </a:rPr>
              <a:t>Une feuille de route sur la mise en œuvre d’actions, de produits ou de services</a:t>
            </a:r>
          </a:p>
          <a:p>
            <a:pPr marL="214313" indent="-214313" algn="ctr">
              <a:buFont typeface="Wingdings" panose="05000000000000000000" pitchFamily="2" charset="2"/>
              <a:buChar char="Ø"/>
            </a:pPr>
            <a:r>
              <a:rPr lang="fr-FR" sz="1200" b="1" cap="small" dirty="0">
                <a:solidFill>
                  <a:srgbClr val="ED7D31"/>
                </a:solidFill>
                <a:latin typeface="Century Gothic" panose="020B0502020202020204" pitchFamily="34" charset="0"/>
              </a:rPr>
              <a:t>Les éléments clés pour la pérennité de l’action</a:t>
            </a:r>
          </a:p>
          <a:p>
            <a:pPr marL="214313" indent="-214313" algn="ctr">
              <a:buFont typeface="Wingdings" panose="05000000000000000000" pitchFamily="2" charset="2"/>
              <a:buChar char="Ø"/>
            </a:pPr>
            <a:r>
              <a:rPr lang="fr-FR" sz="1200" b="1" cap="small" dirty="0">
                <a:solidFill>
                  <a:srgbClr val="ED7D31"/>
                </a:solidFill>
                <a:latin typeface="Century Gothic" panose="020B0502020202020204" pitchFamily="34" charset="0"/>
              </a:rPr>
              <a:t>La mesure des retombées sur le territoire</a:t>
            </a:r>
          </a:p>
        </p:txBody>
      </p:sp>
      <p:sp>
        <p:nvSpPr>
          <p:cNvPr id="6" name="Espace réservé du numéro de diapositive 5"/>
          <p:cNvSpPr>
            <a:spLocks noGrp="1"/>
          </p:cNvSpPr>
          <p:nvPr>
            <p:ph type="sldNum" sz="quarter" idx="12"/>
          </p:nvPr>
        </p:nvSpPr>
        <p:spPr/>
        <p:txBody>
          <a:bodyPr/>
          <a:lstStyle/>
          <a:p>
            <a:fld id="{305EBFED-CF6E-48BE-9DF2-B5147167D9CD}" type="slidenum">
              <a:rPr lang="fr-FR" smtClean="0">
                <a:solidFill>
                  <a:prstClr val="black">
                    <a:tint val="75000"/>
                  </a:prstClr>
                </a:solidFill>
              </a:rPr>
              <a:pPr/>
              <a:t>37</a:t>
            </a:fld>
            <a:endParaRPr lang="fr-FR">
              <a:solidFill>
                <a:prstClr val="black">
                  <a:tint val="75000"/>
                </a:prstClr>
              </a:solidFill>
            </a:endParaRPr>
          </a:p>
        </p:txBody>
      </p:sp>
    </p:spTree>
    <p:extLst>
      <p:ext uri="{BB962C8B-B14F-4D97-AF65-F5344CB8AC3E}">
        <p14:creationId xmlns:p14="http://schemas.microsoft.com/office/powerpoint/2010/main" val="2069208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723622"/>
            <a:ext cx="9144000" cy="349761"/>
          </a:xfrm>
          <a:solidFill>
            <a:srgbClr val="848374"/>
          </a:solidFill>
        </p:spPr>
        <p:txBody>
          <a:bodyPr>
            <a:noAutofit/>
          </a:bodyPr>
          <a:lstStyle/>
          <a:p>
            <a:pPr algn="ctr"/>
            <a:r>
              <a:rPr lang="fr-FR" sz="1800" b="1" cap="all" dirty="0">
                <a:solidFill>
                  <a:prstClr val="white"/>
                </a:solidFill>
                <a:latin typeface="Century Gothic" panose="020B0502020202020204" pitchFamily="34" charset="0"/>
              </a:rPr>
              <a:t>Notre outil de diagnostic </a:t>
            </a:r>
            <a:r>
              <a:rPr lang="fr-FR" sz="2400" b="1" cap="all" dirty="0">
                <a:solidFill>
                  <a:prstClr val="white"/>
                </a:solidFill>
                <a:latin typeface="Century Gothic" panose="020B0502020202020204" pitchFamily="34" charset="0"/>
              </a:rPr>
              <a:t> </a:t>
            </a:r>
            <a:r>
              <a:rPr lang="fr-FR" sz="1200" b="1" cap="all" dirty="0">
                <a:solidFill>
                  <a:prstClr val="white"/>
                </a:solidFill>
                <a:latin typeface="Century Gothic" panose="020B0502020202020204" pitchFamily="34" charset="0"/>
              </a:rPr>
              <a:t>2/2    (en cours de développement)</a:t>
            </a:r>
            <a:endParaRPr lang="fr-FR" sz="1800" b="1" cap="all" dirty="0">
              <a:solidFill>
                <a:schemeClr val="bg1"/>
              </a:solidFill>
              <a:latin typeface="Century Gothic" panose="020B0502020202020204" pitchFamily="34" charset="0"/>
            </a:endParaRPr>
          </a:p>
        </p:txBody>
      </p:sp>
      <p:sp>
        <p:nvSpPr>
          <p:cNvPr id="5" name="Rectangle 4"/>
          <p:cNvSpPr/>
          <p:nvPr/>
        </p:nvSpPr>
        <p:spPr>
          <a:xfrm>
            <a:off x="1193282" y="239958"/>
            <a:ext cx="6716903" cy="323165"/>
          </a:xfrm>
          <a:prstGeom prst="rect">
            <a:avLst/>
          </a:prstGeom>
        </p:spPr>
        <p:txBody>
          <a:bodyPr wrap="none">
            <a:spAutoFit/>
          </a:bodyPr>
          <a:lstStyle/>
          <a:p>
            <a:pPr algn="just"/>
            <a:r>
              <a:rPr lang="fr-FR" sz="1500" b="1" cap="small" dirty="0">
                <a:solidFill>
                  <a:prstClr val="black">
                    <a:lumMod val="50000"/>
                    <a:lumOff val="50000"/>
                  </a:prstClr>
                </a:solidFill>
                <a:latin typeface="Century Gothic" panose="020B0502020202020204" pitchFamily="34" charset="0"/>
              </a:rPr>
              <a:t>Favoriser l’engagement territorial des entreprises pour renforcer votre PAT</a:t>
            </a:r>
          </a:p>
        </p:txBody>
      </p:sp>
      <p:pic>
        <p:nvPicPr>
          <p:cNvPr id="48" name="Imag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8711">
            <a:off x="8361072" y="649660"/>
            <a:ext cx="837476" cy="837476"/>
          </a:xfrm>
          <a:prstGeom prst="rect">
            <a:avLst/>
          </a:prstGeom>
        </p:spPr>
      </p:pic>
      <p:sp>
        <p:nvSpPr>
          <p:cNvPr id="88" name="Rectangle 87"/>
          <p:cNvSpPr/>
          <p:nvPr/>
        </p:nvSpPr>
        <p:spPr>
          <a:xfrm>
            <a:off x="145921" y="1220813"/>
            <a:ext cx="8917821" cy="461665"/>
          </a:xfrm>
          <a:prstGeom prst="rect">
            <a:avLst/>
          </a:prstGeom>
        </p:spPr>
        <p:txBody>
          <a:bodyPr wrap="square">
            <a:spAutoFit/>
          </a:bodyPr>
          <a:lstStyle/>
          <a:p>
            <a:r>
              <a:rPr lang="fr-FR" sz="1200" i="1" dirty="0">
                <a:solidFill>
                  <a:prstClr val="black">
                    <a:lumMod val="65000"/>
                    <a:lumOff val="35000"/>
                  </a:prstClr>
                </a:solidFill>
                <a:ea typeface="Calibri" panose="020F0502020204030204" pitchFamily="34" charset="0"/>
              </a:rPr>
              <a:t>L’engagement territorial des entreprises peut se décliner sur de très nombreuses dimensions </a:t>
            </a:r>
            <a:r>
              <a:rPr lang="fr-FR" sz="1200" b="1" i="1" dirty="0">
                <a:solidFill>
                  <a:prstClr val="black">
                    <a:lumMod val="65000"/>
                    <a:lumOff val="35000"/>
                  </a:prstClr>
                </a:solidFill>
                <a:ea typeface="Calibri" panose="020F0502020204030204" pitchFamily="34" charset="0"/>
              </a:rPr>
              <a:t>en réponse aux besoins du territoire</a:t>
            </a:r>
            <a:r>
              <a:rPr lang="fr-FR" sz="1200" i="1" dirty="0">
                <a:solidFill>
                  <a:prstClr val="black">
                    <a:lumMod val="65000"/>
                    <a:lumOff val="35000"/>
                  </a:prstClr>
                </a:solidFill>
                <a:ea typeface="Calibri" panose="020F0502020204030204" pitchFamily="34" charset="0"/>
              </a:rPr>
              <a:t>… 	</a:t>
            </a:r>
          </a:p>
          <a:p>
            <a:pPr>
              <a:spcAft>
                <a:spcPts val="900"/>
              </a:spcAft>
            </a:pPr>
            <a:r>
              <a:rPr lang="fr-FR" sz="1200" i="1" dirty="0">
                <a:solidFill>
                  <a:prstClr val="black">
                    <a:lumMod val="65000"/>
                    <a:lumOff val="35000"/>
                  </a:prstClr>
                </a:solidFill>
                <a:ea typeface="Calibri" panose="020F0502020204030204" pitchFamily="34" charset="0"/>
              </a:rPr>
              <a:t>						</a:t>
            </a:r>
            <a:r>
              <a:rPr lang="fr-FR" sz="1200" i="1" dirty="0" smtClean="0">
                <a:solidFill>
                  <a:prstClr val="black">
                    <a:lumMod val="65000"/>
                    <a:lumOff val="35000"/>
                  </a:prstClr>
                </a:solidFill>
                <a:ea typeface="Calibri" panose="020F0502020204030204" pitchFamily="34" charset="0"/>
              </a:rPr>
              <a:t>…</a:t>
            </a:r>
            <a:r>
              <a:rPr lang="fr-FR" sz="1200" i="1" dirty="0">
                <a:solidFill>
                  <a:prstClr val="black">
                    <a:lumMod val="65000"/>
                    <a:lumOff val="35000"/>
                  </a:prstClr>
                </a:solidFill>
                <a:ea typeface="Calibri" panose="020F0502020204030204" pitchFamily="34" charset="0"/>
              </a:rPr>
              <a:t>et doit faire système pour être pérenne</a:t>
            </a:r>
            <a:endParaRPr lang="fr-FR" sz="1200" dirty="0">
              <a:solidFill>
                <a:prstClr val="black">
                  <a:lumMod val="65000"/>
                  <a:lumOff val="35000"/>
                </a:prstClr>
              </a:solidFill>
            </a:endParaRPr>
          </a:p>
        </p:txBody>
      </p:sp>
      <p:graphicFrame>
        <p:nvGraphicFramePr>
          <p:cNvPr id="115" name="Diagramme 114"/>
          <p:cNvGraphicFramePr/>
          <p:nvPr/>
        </p:nvGraphicFramePr>
        <p:xfrm>
          <a:off x="6753871" y="2382961"/>
          <a:ext cx="1846722" cy="2009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7" name="Ellipse 116"/>
          <p:cNvSpPr/>
          <p:nvPr/>
        </p:nvSpPr>
        <p:spPr>
          <a:xfrm>
            <a:off x="7389638" y="2271820"/>
            <a:ext cx="287594" cy="111142"/>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18" name="Ellipse 117"/>
          <p:cNvSpPr/>
          <p:nvPr/>
        </p:nvSpPr>
        <p:spPr>
          <a:xfrm>
            <a:off x="7732407" y="2388987"/>
            <a:ext cx="110879" cy="75911"/>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19" name="Ellipse 118"/>
          <p:cNvSpPr/>
          <p:nvPr/>
        </p:nvSpPr>
        <p:spPr>
          <a:xfrm>
            <a:off x="7820977" y="2211898"/>
            <a:ext cx="162338" cy="83503"/>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0" name="Ellipse 119"/>
          <p:cNvSpPr/>
          <p:nvPr/>
        </p:nvSpPr>
        <p:spPr>
          <a:xfrm>
            <a:off x="7935277" y="2451560"/>
            <a:ext cx="162338" cy="83503"/>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1" name="Ellipse 120"/>
          <p:cNvSpPr/>
          <p:nvPr/>
        </p:nvSpPr>
        <p:spPr>
          <a:xfrm>
            <a:off x="8132757" y="2595357"/>
            <a:ext cx="261449" cy="83503"/>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2" name="Ellipse 121"/>
          <p:cNvSpPr/>
          <p:nvPr/>
        </p:nvSpPr>
        <p:spPr>
          <a:xfrm>
            <a:off x="6766927" y="2893548"/>
            <a:ext cx="287594" cy="111142"/>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3" name="Ellipse 122"/>
          <p:cNvSpPr/>
          <p:nvPr/>
        </p:nvSpPr>
        <p:spPr>
          <a:xfrm>
            <a:off x="6768148" y="3118460"/>
            <a:ext cx="100799" cy="111142"/>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4" name="Ellipse 123"/>
          <p:cNvSpPr/>
          <p:nvPr/>
        </p:nvSpPr>
        <p:spPr>
          <a:xfrm>
            <a:off x="6891194" y="3523221"/>
            <a:ext cx="83306" cy="75911"/>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5" name="Ellipse 124"/>
          <p:cNvSpPr/>
          <p:nvPr/>
        </p:nvSpPr>
        <p:spPr>
          <a:xfrm>
            <a:off x="6749828" y="3637521"/>
            <a:ext cx="196430" cy="75911"/>
          </a:xfrm>
          <a:prstGeom prst="ellips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6" name="Ellipse 125"/>
          <p:cNvSpPr/>
          <p:nvPr/>
        </p:nvSpPr>
        <p:spPr>
          <a:xfrm>
            <a:off x="7758349" y="4398577"/>
            <a:ext cx="287594" cy="11114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7" name="Ellipse 126"/>
          <p:cNvSpPr/>
          <p:nvPr/>
        </p:nvSpPr>
        <p:spPr>
          <a:xfrm>
            <a:off x="8299835" y="4368972"/>
            <a:ext cx="121967" cy="11114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8" name="Ellipse 127"/>
          <p:cNvSpPr/>
          <p:nvPr/>
        </p:nvSpPr>
        <p:spPr>
          <a:xfrm>
            <a:off x="8787769" y="3979643"/>
            <a:ext cx="216073" cy="75911"/>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9" name="Ellipse 128"/>
          <p:cNvSpPr/>
          <p:nvPr/>
        </p:nvSpPr>
        <p:spPr>
          <a:xfrm>
            <a:off x="8708811" y="4166898"/>
            <a:ext cx="56899" cy="6273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30" name="Ellipse 129"/>
          <p:cNvSpPr/>
          <p:nvPr/>
        </p:nvSpPr>
        <p:spPr>
          <a:xfrm>
            <a:off x="8707762" y="4264292"/>
            <a:ext cx="287597" cy="288276"/>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grpSp>
        <p:nvGrpSpPr>
          <p:cNvPr id="131" name="Groupe 130"/>
          <p:cNvGrpSpPr/>
          <p:nvPr/>
        </p:nvGrpSpPr>
        <p:grpSpPr>
          <a:xfrm>
            <a:off x="6525448" y="2129299"/>
            <a:ext cx="723764" cy="723764"/>
            <a:chOff x="871753" y="217020"/>
            <a:chExt cx="965019" cy="965019"/>
          </a:xfrm>
        </p:grpSpPr>
        <p:sp>
          <p:nvSpPr>
            <p:cNvPr id="132" name="Forme 131"/>
            <p:cNvSpPr/>
            <p:nvPr/>
          </p:nvSpPr>
          <p:spPr>
            <a:xfrm rot="20700000">
              <a:off x="871753" y="217020"/>
              <a:ext cx="965019" cy="965019"/>
            </a:xfrm>
            <a:prstGeom prst="gear6">
              <a:avLst/>
            </a:prstGeom>
            <a:solidFill>
              <a:schemeClr val="accent2"/>
            </a:solidFill>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33" name="Forme 4"/>
            <p:cNvSpPr/>
            <p:nvPr/>
          </p:nvSpPr>
          <p:spPr>
            <a:xfrm>
              <a:off x="1083410" y="428677"/>
              <a:ext cx="541705" cy="541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fr-FR" sz="900" dirty="0">
                  <a:solidFill>
                    <a:prstClr val="white"/>
                  </a:solidFill>
                </a:rPr>
                <a:t>Enjeux PAT</a:t>
              </a:r>
            </a:p>
          </p:txBody>
        </p:sp>
      </p:grpSp>
      <p:sp>
        <p:nvSpPr>
          <p:cNvPr id="134" name="Ellipse 133"/>
          <p:cNvSpPr/>
          <p:nvPr/>
        </p:nvSpPr>
        <p:spPr>
          <a:xfrm>
            <a:off x="6692838" y="1908265"/>
            <a:ext cx="287594" cy="111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35" name="Ellipse 134"/>
          <p:cNvSpPr/>
          <p:nvPr/>
        </p:nvSpPr>
        <p:spPr>
          <a:xfrm>
            <a:off x="7035607" y="2025432"/>
            <a:ext cx="110879" cy="759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grpSp>
        <p:nvGrpSpPr>
          <p:cNvPr id="116" name="Groupe 115"/>
          <p:cNvGrpSpPr/>
          <p:nvPr/>
        </p:nvGrpSpPr>
        <p:grpSpPr>
          <a:xfrm>
            <a:off x="-18167" y="1571461"/>
            <a:ext cx="6713686" cy="3477990"/>
            <a:chOff x="398659" y="1987972"/>
            <a:chExt cx="11696168" cy="4801983"/>
          </a:xfrm>
        </p:grpSpPr>
        <p:cxnSp>
          <p:nvCxnSpPr>
            <p:cNvPr id="112" name="Connecteur droit 111"/>
            <p:cNvCxnSpPr/>
            <p:nvPr/>
          </p:nvCxnSpPr>
          <p:spPr>
            <a:xfrm>
              <a:off x="6234881" y="4260534"/>
              <a:ext cx="2696200" cy="333351"/>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flipH="1" flipV="1">
              <a:off x="5007868" y="2834706"/>
              <a:ext cx="977117" cy="1289388"/>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V="1">
              <a:off x="6234881" y="3319082"/>
              <a:ext cx="2490281" cy="755540"/>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487365" y="3165317"/>
              <a:ext cx="3607462" cy="36933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endParaRPr lang="fr-FR" sz="900" cap="all" dirty="0">
                <a:solidFill>
                  <a:prstClr val="black">
                    <a:hueOff val="0"/>
                    <a:satOff val="0"/>
                    <a:lumOff val="0"/>
                    <a:alphaOff val="0"/>
                  </a:prstClr>
                </a:solidFill>
              </a:endParaRPr>
            </a:p>
          </p:txBody>
        </p:sp>
        <p:grpSp>
          <p:nvGrpSpPr>
            <p:cNvPr id="89" name="Groupe 88"/>
            <p:cNvGrpSpPr/>
            <p:nvPr/>
          </p:nvGrpSpPr>
          <p:grpSpPr>
            <a:xfrm>
              <a:off x="398659" y="2018422"/>
              <a:ext cx="11336821" cy="4771533"/>
              <a:chOff x="287117" y="1527455"/>
              <a:chExt cx="11419716" cy="5204028"/>
            </a:xfrm>
          </p:grpSpPr>
          <p:cxnSp>
            <p:nvCxnSpPr>
              <p:cNvPr id="85" name="Connecteur droit 84"/>
              <p:cNvCxnSpPr>
                <a:endCxn id="53" idx="1"/>
              </p:cNvCxnSpPr>
              <p:nvPr/>
            </p:nvCxnSpPr>
            <p:spPr>
              <a:xfrm>
                <a:off x="5950227" y="3965648"/>
                <a:ext cx="2767970" cy="869294"/>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3422721" y="2627104"/>
                <a:ext cx="2476635" cy="1295969"/>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57481" y="1717882"/>
                <a:ext cx="2626009"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Offre de produits (de qualité) pour la restauration collective publique / privée /  commerciale / distribution GMS et proximité…</a:t>
                </a:r>
              </a:p>
            </p:txBody>
          </p:sp>
          <p:sp>
            <p:nvSpPr>
              <p:cNvPr id="50" name="Rectangle 49"/>
              <p:cNvSpPr/>
              <p:nvPr/>
            </p:nvSpPr>
            <p:spPr>
              <a:xfrm>
                <a:off x="3451219" y="1527455"/>
                <a:ext cx="223794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Réduction de l’empreinte environnementale / utilisation des ressources</a:t>
                </a:r>
              </a:p>
            </p:txBody>
          </p:sp>
          <p:sp>
            <p:nvSpPr>
              <p:cNvPr id="51" name="Rectangle 50"/>
              <p:cNvSpPr/>
              <p:nvPr/>
            </p:nvSpPr>
            <p:spPr>
              <a:xfrm>
                <a:off x="8604632" y="3550363"/>
                <a:ext cx="174123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Formation</a:t>
                </a:r>
              </a:p>
            </p:txBody>
          </p:sp>
          <p:sp>
            <p:nvSpPr>
              <p:cNvPr id="52" name="Rectangle 51"/>
              <p:cNvSpPr/>
              <p:nvPr/>
            </p:nvSpPr>
            <p:spPr>
              <a:xfrm>
                <a:off x="6093614" y="1813760"/>
                <a:ext cx="185567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Approvisionnement local</a:t>
                </a:r>
              </a:p>
            </p:txBody>
          </p:sp>
          <p:sp>
            <p:nvSpPr>
              <p:cNvPr id="53" name="Rectangle 52"/>
              <p:cNvSpPr/>
              <p:nvPr/>
            </p:nvSpPr>
            <p:spPr>
              <a:xfrm>
                <a:off x="8718195" y="4454050"/>
                <a:ext cx="1741230"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Don alimentaire</a:t>
                </a:r>
              </a:p>
            </p:txBody>
          </p:sp>
          <p:sp>
            <p:nvSpPr>
              <p:cNvPr id="54" name="Rectangle 53"/>
              <p:cNvSpPr/>
              <p:nvPr/>
            </p:nvSpPr>
            <p:spPr>
              <a:xfrm>
                <a:off x="6144627" y="5367762"/>
                <a:ext cx="2434608" cy="122851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Réduction &amp; valorisation des déchets / réduction du gaspillage (de la production à la consommation)</a:t>
                </a:r>
              </a:p>
            </p:txBody>
          </p:sp>
          <p:sp>
            <p:nvSpPr>
              <p:cNvPr id="55" name="Rectangle 54"/>
              <p:cNvSpPr/>
              <p:nvPr/>
            </p:nvSpPr>
            <p:spPr>
              <a:xfrm>
                <a:off x="4046545" y="5345617"/>
                <a:ext cx="174123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Aménagement du territoire</a:t>
                </a:r>
              </a:p>
            </p:txBody>
          </p:sp>
          <p:sp>
            <p:nvSpPr>
              <p:cNvPr id="56" name="Rectangle 55"/>
              <p:cNvSpPr/>
              <p:nvPr/>
            </p:nvSpPr>
            <p:spPr>
              <a:xfrm>
                <a:off x="1908868" y="4934756"/>
                <a:ext cx="2313581"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 Valorisation du patrimoine alimentaire (produits, entreprises, savoir faire)</a:t>
                </a:r>
              </a:p>
            </p:txBody>
          </p:sp>
          <p:sp>
            <p:nvSpPr>
              <p:cNvPr id="57" name="Rectangle 56"/>
              <p:cNvSpPr/>
              <p:nvPr/>
            </p:nvSpPr>
            <p:spPr>
              <a:xfrm>
                <a:off x="797487" y="3488306"/>
                <a:ext cx="225243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Innovation services : sous-traitance d’étapes de transformation...</a:t>
                </a:r>
              </a:p>
            </p:txBody>
          </p:sp>
          <p:sp>
            <p:nvSpPr>
              <p:cNvPr id="58" name="Rectangle 57"/>
              <p:cNvSpPr/>
              <p:nvPr/>
            </p:nvSpPr>
            <p:spPr>
              <a:xfrm>
                <a:off x="1358088" y="4218385"/>
                <a:ext cx="174123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Logistique / Stockage</a:t>
                </a:r>
              </a:p>
            </p:txBody>
          </p:sp>
          <p:sp>
            <p:nvSpPr>
              <p:cNvPr id="59" name="Rectangle 58"/>
              <p:cNvSpPr/>
              <p:nvPr/>
            </p:nvSpPr>
            <p:spPr>
              <a:xfrm>
                <a:off x="287117" y="2752195"/>
                <a:ext cx="2186916"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Innovation et développement de nouveaux produits</a:t>
                </a:r>
              </a:p>
            </p:txBody>
          </p:sp>
          <p:sp>
            <p:nvSpPr>
              <p:cNvPr id="60" name="Rectangle 59"/>
              <p:cNvSpPr/>
              <p:nvPr/>
            </p:nvSpPr>
            <p:spPr>
              <a:xfrm>
                <a:off x="8895677" y="2989087"/>
                <a:ext cx="2078269"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Emploi &amp; attractivité</a:t>
                </a:r>
              </a:p>
            </p:txBody>
          </p:sp>
          <p:sp>
            <p:nvSpPr>
              <p:cNvPr id="61" name="Rectangle 60"/>
              <p:cNvSpPr/>
              <p:nvPr/>
            </p:nvSpPr>
            <p:spPr>
              <a:xfrm>
                <a:off x="3163462" y="5896542"/>
                <a:ext cx="174123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Valorisation du patrimoine</a:t>
                </a:r>
              </a:p>
            </p:txBody>
          </p:sp>
          <p:sp>
            <p:nvSpPr>
              <p:cNvPr id="62" name="Rectangle 61"/>
              <p:cNvSpPr/>
              <p:nvPr/>
            </p:nvSpPr>
            <p:spPr>
              <a:xfrm>
                <a:off x="4821248" y="5969700"/>
                <a:ext cx="1446468"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Valorisation du paysage / des friches </a:t>
                </a:r>
              </a:p>
            </p:txBody>
          </p:sp>
          <p:sp>
            <p:nvSpPr>
              <p:cNvPr id="63" name="Rectangle 62"/>
              <p:cNvSpPr/>
              <p:nvPr/>
            </p:nvSpPr>
            <p:spPr>
              <a:xfrm>
                <a:off x="9965601" y="3386792"/>
                <a:ext cx="1741232"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Développement de l’entreprenariat </a:t>
                </a:r>
              </a:p>
            </p:txBody>
          </p:sp>
          <p:sp>
            <p:nvSpPr>
              <p:cNvPr id="64" name="Rectangle 63"/>
              <p:cNvSpPr/>
              <p:nvPr/>
            </p:nvSpPr>
            <p:spPr>
              <a:xfrm>
                <a:off x="8258569" y="4985210"/>
                <a:ext cx="2809180" cy="76178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Santé (clean labels, naturalité, </a:t>
                </a:r>
                <a:r>
                  <a:rPr lang="fr-FR" sz="788" cap="all" dirty="0">
                    <a:solidFill>
                      <a:srgbClr val="007C98"/>
                    </a:solidFill>
                    <a:sym typeface="Wingdings" panose="05000000000000000000" pitchFamily="2" charset="2"/>
                  </a:rPr>
                  <a:t> </a:t>
                </a:r>
                <a:r>
                  <a:rPr lang="fr-FR" sz="788" cap="all" dirty="0">
                    <a:solidFill>
                      <a:srgbClr val="007C98"/>
                    </a:solidFill>
                  </a:rPr>
                  <a:t>ultra-transformation, …)</a:t>
                </a:r>
              </a:p>
            </p:txBody>
          </p:sp>
          <p:cxnSp>
            <p:nvCxnSpPr>
              <p:cNvPr id="65" name="Connecteur droit 64"/>
              <p:cNvCxnSpPr/>
              <p:nvPr/>
            </p:nvCxnSpPr>
            <p:spPr>
              <a:xfrm>
                <a:off x="5935645" y="3923717"/>
                <a:ext cx="2073447" cy="1166509"/>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5899353" y="3953106"/>
                <a:ext cx="866848" cy="1362541"/>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flipH="1">
                <a:off x="5043701" y="3923072"/>
                <a:ext cx="855655" cy="1440619"/>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H="1">
                <a:off x="4207620" y="3923072"/>
                <a:ext cx="1691735" cy="1111412"/>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Connecteur droit 68"/>
              <p:cNvCxnSpPr>
                <a:endCxn id="58" idx="3"/>
              </p:cNvCxnSpPr>
              <p:nvPr/>
            </p:nvCxnSpPr>
            <p:spPr>
              <a:xfrm flipH="1">
                <a:off x="3099319" y="3923072"/>
                <a:ext cx="2800037" cy="676205"/>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flipH="1">
                <a:off x="3216160" y="3923072"/>
                <a:ext cx="2683196" cy="21312"/>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Connecteur droit 70"/>
              <p:cNvCxnSpPr>
                <a:endCxn id="59" idx="3"/>
              </p:cNvCxnSpPr>
              <p:nvPr/>
            </p:nvCxnSpPr>
            <p:spPr>
              <a:xfrm flipH="1" flipV="1">
                <a:off x="2474033" y="3133087"/>
                <a:ext cx="3193030" cy="749820"/>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5907959" y="2528239"/>
                <a:ext cx="516161" cy="1366946"/>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flipV="1">
                <a:off x="5991677" y="2534970"/>
                <a:ext cx="1933461" cy="1246511"/>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5851102" y="3827952"/>
                <a:ext cx="3021661" cy="129001"/>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5833866" y="3462941"/>
                <a:ext cx="3038897" cy="418652"/>
              </a:xfrm>
              <a:prstGeom prst="line">
                <a:avLst/>
              </a:prstGeom>
              <a:ln>
                <a:solidFill>
                  <a:srgbClr val="007C9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4" name="Groupe 83"/>
              <p:cNvGrpSpPr/>
              <p:nvPr/>
            </p:nvGrpSpPr>
            <p:grpSpPr>
              <a:xfrm>
                <a:off x="5127865" y="3349983"/>
                <a:ext cx="1493074" cy="1138305"/>
                <a:chOff x="5127865" y="3349983"/>
                <a:chExt cx="1493074" cy="1138305"/>
              </a:xfrm>
            </p:grpSpPr>
            <p:sp>
              <p:nvSpPr>
                <p:cNvPr id="82" name="Étoile à 7 branches 81"/>
                <p:cNvSpPr/>
                <p:nvPr/>
              </p:nvSpPr>
              <p:spPr>
                <a:xfrm>
                  <a:off x="5127865" y="3349983"/>
                  <a:ext cx="1493074" cy="1138305"/>
                </a:xfrm>
                <a:prstGeom prst="star7">
                  <a:avLst/>
                </a:prstGeom>
                <a:solidFill>
                  <a:srgbClr val="007C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cap="all" dirty="0">
                    <a:solidFill>
                      <a:prstClr val="white"/>
                    </a:solidFill>
                  </a:endParaRPr>
                </a:p>
                <a:p>
                  <a:pPr algn="ctr"/>
                  <a:endParaRPr lang="fr-FR" sz="675" cap="all" dirty="0">
                    <a:solidFill>
                      <a:prstClr val="white"/>
                    </a:solidFill>
                  </a:endParaRPr>
                </a:p>
                <a:p>
                  <a:pPr algn="ctr"/>
                  <a:endParaRPr lang="fr-FR" sz="675" cap="all" dirty="0">
                    <a:solidFill>
                      <a:prstClr val="white"/>
                    </a:solidFill>
                  </a:endParaRPr>
                </a:p>
                <a:p>
                  <a:pPr algn="ctr"/>
                  <a:endParaRPr lang="fr-FR" sz="675" cap="all" dirty="0">
                    <a:solidFill>
                      <a:prstClr val="white"/>
                    </a:solidFill>
                  </a:endParaRPr>
                </a:p>
              </p:txBody>
            </p:sp>
            <p:sp>
              <p:nvSpPr>
                <p:cNvPr id="83" name="Rectangle 82"/>
                <p:cNvSpPr/>
                <p:nvPr/>
              </p:nvSpPr>
              <p:spPr>
                <a:xfrm>
                  <a:off x="5236750" y="3706476"/>
                  <a:ext cx="1327196" cy="521390"/>
                </a:xfrm>
                <a:prstGeom prst="rect">
                  <a:avLst/>
                </a:prstGeom>
              </p:spPr>
              <p:txBody>
                <a:bodyPr wrap="square">
                  <a:spAutoFit/>
                </a:bodyPr>
                <a:lstStyle/>
                <a:p>
                  <a:pPr algn="ctr"/>
                  <a:r>
                    <a:rPr lang="fr-FR" sz="825" b="1" cap="all" dirty="0">
                      <a:solidFill>
                        <a:prstClr val="white"/>
                      </a:solidFill>
                    </a:rPr>
                    <a:t>potentiel territorial</a:t>
                  </a:r>
                </a:p>
              </p:txBody>
            </p:sp>
          </p:grpSp>
        </p:grpSp>
        <p:sp>
          <p:nvSpPr>
            <p:cNvPr id="91" name="Rectangle 90"/>
            <p:cNvSpPr/>
            <p:nvPr/>
          </p:nvSpPr>
          <p:spPr>
            <a:xfrm>
              <a:off x="9031200" y="2953631"/>
              <a:ext cx="2042442" cy="69847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Participation à la gouvernance locale de agricole et alimentaire</a:t>
              </a:r>
            </a:p>
            <a:p>
              <a:pPr marL="0" lvl="1" algn="ctr" defTabSz="300038">
                <a:lnSpc>
                  <a:spcPct val="90000"/>
                </a:lnSpc>
                <a:spcBef>
                  <a:spcPct val="0"/>
                </a:spcBef>
                <a:spcAft>
                  <a:spcPct val="15000"/>
                </a:spcAft>
              </a:pPr>
              <a:endParaRPr lang="fr-FR" sz="788" cap="all" dirty="0">
                <a:solidFill>
                  <a:srgbClr val="007C98"/>
                </a:solidFill>
              </a:endParaRPr>
            </a:p>
          </p:txBody>
        </p:sp>
        <p:sp>
          <p:nvSpPr>
            <p:cNvPr id="101" name="Rectangle 100"/>
            <p:cNvSpPr/>
            <p:nvPr/>
          </p:nvSpPr>
          <p:spPr>
            <a:xfrm>
              <a:off x="8035487" y="2458457"/>
              <a:ext cx="2694191" cy="69847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Contribution à l’autosuffisance alimentaire</a:t>
              </a:r>
            </a:p>
            <a:p>
              <a:pPr marL="0" lvl="1" algn="ctr" defTabSz="300038">
                <a:lnSpc>
                  <a:spcPct val="90000"/>
                </a:lnSpc>
                <a:spcBef>
                  <a:spcPct val="0"/>
                </a:spcBef>
                <a:spcAft>
                  <a:spcPct val="15000"/>
                </a:spcAft>
              </a:pPr>
              <a:endParaRPr lang="fr-FR" sz="788" cap="all" dirty="0">
                <a:solidFill>
                  <a:srgbClr val="007C98"/>
                </a:solidFill>
              </a:endParaRPr>
            </a:p>
          </p:txBody>
        </p:sp>
        <p:sp>
          <p:nvSpPr>
            <p:cNvPr id="105" name="Rectangle 104"/>
            <p:cNvSpPr/>
            <p:nvPr/>
          </p:nvSpPr>
          <p:spPr>
            <a:xfrm>
              <a:off x="5858667" y="1987972"/>
              <a:ext cx="1901447" cy="4336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Contractualisation / Débouchés</a:t>
              </a:r>
            </a:p>
          </p:txBody>
        </p:sp>
        <p:sp>
          <p:nvSpPr>
            <p:cNvPr id="106" name="Rectangle 105"/>
            <p:cNvSpPr/>
            <p:nvPr/>
          </p:nvSpPr>
          <p:spPr>
            <a:xfrm>
              <a:off x="7903428" y="1992487"/>
              <a:ext cx="1550557" cy="4336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Répartition de la valeur ajouté</a:t>
              </a:r>
            </a:p>
          </p:txBody>
        </p:sp>
        <p:sp>
          <p:nvSpPr>
            <p:cNvPr id="111" name="Rectangle 110"/>
            <p:cNvSpPr/>
            <p:nvPr/>
          </p:nvSpPr>
          <p:spPr>
            <a:xfrm>
              <a:off x="8984066" y="4289386"/>
              <a:ext cx="2368028" cy="69847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718" tIns="25718" rIns="25718" bIns="25718" numCol="1" spcCol="1270" anchor="ctr" anchorCtr="0">
              <a:noAutofit/>
            </a:bodyPr>
            <a:lstStyle/>
            <a:p>
              <a:pPr marL="0" lvl="1" algn="ctr" defTabSz="300038">
                <a:lnSpc>
                  <a:spcPct val="90000"/>
                </a:lnSpc>
                <a:spcBef>
                  <a:spcPct val="0"/>
                </a:spcBef>
                <a:spcAft>
                  <a:spcPct val="15000"/>
                </a:spcAft>
              </a:pPr>
              <a:r>
                <a:rPr lang="fr-FR" sz="788" cap="all" dirty="0">
                  <a:solidFill>
                    <a:srgbClr val="007C98"/>
                  </a:solidFill>
                </a:rPr>
                <a:t>Offre de produits de qualité accessible à tous</a:t>
              </a:r>
            </a:p>
          </p:txBody>
        </p:sp>
      </p:grpSp>
      <p:sp>
        <p:nvSpPr>
          <p:cNvPr id="136" name="Ellipse 135"/>
          <p:cNvSpPr/>
          <p:nvPr/>
        </p:nvSpPr>
        <p:spPr>
          <a:xfrm>
            <a:off x="6364262" y="2119749"/>
            <a:ext cx="287594" cy="111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cxnSp>
        <p:nvCxnSpPr>
          <p:cNvPr id="18" name="Connecteur droit 17"/>
          <p:cNvCxnSpPr/>
          <p:nvPr/>
        </p:nvCxnSpPr>
        <p:spPr>
          <a:xfrm flipH="1" flipV="1">
            <a:off x="3933236" y="1844183"/>
            <a:ext cx="42470" cy="66419"/>
          </a:xfrm>
          <a:prstGeom prst="line">
            <a:avLst/>
          </a:prstGeom>
          <a:ln>
            <a:solidFill>
              <a:srgbClr val="007C98"/>
            </a:solidFill>
            <a:tailEnd type="ova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V="1">
            <a:off x="3968563" y="1822374"/>
            <a:ext cx="303683" cy="88229"/>
          </a:xfrm>
          <a:prstGeom prst="line">
            <a:avLst/>
          </a:prstGeom>
          <a:ln>
            <a:solidFill>
              <a:srgbClr val="007C98"/>
            </a:solidFill>
            <a:tailEnd type="ova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H="1">
            <a:off x="2223038" y="4501245"/>
            <a:ext cx="359691" cy="116256"/>
          </a:xfrm>
          <a:prstGeom prst="line">
            <a:avLst/>
          </a:prstGeom>
          <a:ln>
            <a:solidFill>
              <a:srgbClr val="007C98"/>
            </a:solidFill>
            <a:tailEnd type="ova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a:off x="2568442" y="4500868"/>
            <a:ext cx="303683" cy="88229"/>
          </a:xfrm>
          <a:prstGeom prst="line">
            <a:avLst/>
          </a:prstGeom>
          <a:ln>
            <a:solidFill>
              <a:srgbClr val="007C98"/>
            </a:solidFill>
            <a:tailEnd type="ova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H="1" flipV="1">
            <a:off x="5389858" y="2920827"/>
            <a:ext cx="93542" cy="88681"/>
          </a:xfrm>
          <a:prstGeom prst="line">
            <a:avLst/>
          </a:prstGeom>
          <a:ln>
            <a:solidFill>
              <a:srgbClr val="007C98"/>
            </a:solidFill>
            <a:tailEnd type="ova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flipH="1">
            <a:off x="5309851" y="3001985"/>
            <a:ext cx="173549" cy="90803"/>
          </a:xfrm>
          <a:prstGeom prst="line">
            <a:avLst/>
          </a:prstGeom>
          <a:ln>
            <a:solidFill>
              <a:srgbClr val="007C98"/>
            </a:solidFill>
            <a:tailEnd type="ova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26"/>
          <p:cNvSpPr>
            <a:spLocks noGrp="1"/>
          </p:cNvSpPr>
          <p:nvPr>
            <p:ph type="sldNum" sz="quarter" idx="12"/>
          </p:nvPr>
        </p:nvSpPr>
        <p:spPr/>
        <p:txBody>
          <a:bodyPr/>
          <a:lstStyle/>
          <a:p>
            <a:fld id="{305EBFED-CF6E-48BE-9DF2-B5147167D9CD}" type="slidenum">
              <a:rPr lang="fr-FR" smtClean="0">
                <a:solidFill>
                  <a:prstClr val="black">
                    <a:tint val="75000"/>
                  </a:prstClr>
                </a:solidFill>
              </a:rPr>
              <a:pPr/>
              <a:t>38</a:t>
            </a:fld>
            <a:endParaRPr lang="fr-FR" dirty="0">
              <a:solidFill>
                <a:prstClr val="black">
                  <a:tint val="75000"/>
                </a:prstClr>
              </a:solidFill>
            </a:endParaRPr>
          </a:p>
        </p:txBody>
      </p:sp>
    </p:spTree>
    <p:extLst>
      <p:ext uri="{BB962C8B-B14F-4D97-AF65-F5344CB8AC3E}">
        <p14:creationId xmlns:p14="http://schemas.microsoft.com/office/powerpoint/2010/main" val="2827799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a:stretch>
            <a:fillRect/>
          </a:stretch>
        </p:blipFill>
        <p:spPr>
          <a:xfrm>
            <a:off x="3848399" y="1596755"/>
            <a:ext cx="5194401" cy="2981649"/>
          </a:xfrm>
          <a:prstGeom prst="rect">
            <a:avLst/>
          </a:prstGeom>
        </p:spPr>
      </p:pic>
      <p:sp>
        <p:nvSpPr>
          <p:cNvPr id="3" name="Titre 2"/>
          <p:cNvSpPr>
            <a:spLocks noGrp="1"/>
          </p:cNvSpPr>
          <p:nvPr>
            <p:ph type="title"/>
          </p:nvPr>
        </p:nvSpPr>
        <p:spPr>
          <a:xfrm>
            <a:off x="0" y="723622"/>
            <a:ext cx="9144000" cy="349761"/>
          </a:xfrm>
          <a:solidFill>
            <a:srgbClr val="848374"/>
          </a:solidFill>
        </p:spPr>
        <p:txBody>
          <a:bodyPr>
            <a:noAutofit/>
          </a:bodyPr>
          <a:lstStyle/>
          <a:p>
            <a:pPr algn="ctr"/>
            <a:r>
              <a:rPr lang="fr-FR" sz="1800" b="1" cap="all" dirty="0">
                <a:solidFill>
                  <a:schemeClr val="bg1"/>
                </a:solidFill>
                <a:latin typeface="Century Gothic" panose="020B0502020202020204" pitchFamily="34" charset="0"/>
              </a:rPr>
              <a:t>Exemples de livrables</a:t>
            </a:r>
          </a:p>
        </p:txBody>
      </p:sp>
      <p:sp>
        <p:nvSpPr>
          <p:cNvPr id="5" name="Rectangle 4"/>
          <p:cNvSpPr/>
          <p:nvPr/>
        </p:nvSpPr>
        <p:spPr>
          <a:xfrm>
            <a:off x="1193282" y="239958"/>
            <a:ext cx="6716903" cy="323165"/>
          </a:xfrm>
          <a:prstGeom prst="rect">
            <a:avLst/>
          </a:prstGeom>
        </p:spPr>
        <p:txBody>
          <a:bodyPr wrap="none">
            <a:spAutoFit/>
          </a:bodyPr>
          <a:lstStyle/>
          <a:p>
            <a:pPr algn="just"/>
            <a:r>
              <a:rPr lang="fr-FR" sz="1500" b="1" cap="small" dirty="0">
                <a:solidFill>
                  <a:prstClr val="black">
                    <a:lumMod val="50000"/>
                    <a:lumOff val="50000"/>
                  </a:prstClr>
                </a:solidFill>
                <a:latin typeface="Century Gothic" panose="020B0502020202020204" pitchFamily="34" charset="0"/>
              </a:rPr>
              <a:t>Favoriser l’engagement territorial des entreprises pour renforcer votre PAT</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8711">
            <a:off x="8361072" y="649660"/>
            <a:ext cx="837476" cy="837476"/>
          </a:xfrm>
          <a:prstGeom prst="rect">
            <a:avLst/>
          </a:prstGeom>
        </p:spPr>
      </p:pic>
      <p:graphicFrame>
        <p:nvGraphicFramePr>
          <p:cNvPr id="4" name="Diagramme 3"/>
          <p:cNvGraphicFramePr/>
          <p:nvPr>
            <p:extLst>
              <p:ext uri="{D42A27DB-BD31-4B8C-83A1-F6EECF244321}">
                <p14:modId xmlns:p14="http://schemas.microsoft.com/office/powerpoint/2010/main" val="2365221572"/>
              </p:ext>
            </p:extLst>
          </p:nvPr>
        </p:nvGraphicFramePr>
        <p:xfrm>
          <a:off x="809626" y="1850897"/>
          <a:ext cx="3040856" cy="25599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p:cNvSpPr/>
          <p:nvPr/>
        </p:nvSpPr>
        <p:spPr>
          <a:xfrm>
            <a:off x="32347" y="3800475"/>
            <a:ext cx="1417835" cy="61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prstClr val="black">
                    <a:lumMod val="65000"/>
                    <a:lumOff val="35000"/>
                  </a:prstClr>
                </a:solidFill>
              </a:rPr>
              <a:t>Territoire support : </a:t>
            </a:r>
          </a:p>
          <a:p>
            <a:pPr marL="135731" indent="-135731">
              <a:buFont typeface="Arial" panose="020B0604020202020204" pitchFamily="34" charset="0"/>
              <a:buChar char="•"/>
            </a:pPr>
            <a:r>
              <a:rPr lang="fr-FR" sz="900" dirty="0">
                <a:solidFill>
                  <a:prstClr val="black">
                    <a:lumMod val="65000"/>
                    <a:lumOff val="35000"/>
                  </a:prstClr>
                </a:solidFill>
              </a:rPr>
              <a:t>Ne va pas au-delà du droit d’exercer</a:t>
            </a:r>
          </a:p>
        </p:txBody>
      </p:sp>
      <p:sp>
        <p:nvSpPr>
          <p:cNvPr id="24" name="Rectangle 23"/>
          <p:cNvSpPr/>
          <p:nvPr/>
        </p:nvSpPr>
        <p:spPr>
          <a:xfrm>
            <a:off x="32348" y="3176818"/>
            <a:ext cx="1307905" cy="61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45B664"/>
                </a:solidFill>
              </a:rPr>
              <a:t>Territoire contexte : </a:t>
            </a:r>
          </a:p>
          <a:p>
            <a:pPr marL="135731" indent="-135731">
              <a:buFont typeface="Arial" panose="020B0604020202020204" pitchFamily="34" charset="0"/>
              <a:buChar char="•"/>
            </a:pPr>
            <a:r>
              <a:rPr lang="fr-FR" sz="900" dirty="0">
                <a:solidFill>
                  <a:srgbClr val="45B664"/>
                </a:solidFill>
              </a:rPr>
              <a:t>Adaptation de l’offre de produits ou de services aux besoins du territoire</a:t>
            </a:r>
          </a:p>
        </p:txBody>
      </p:sp>
      <p:sp>
        <p:nvSpPr>
          <p:cNvPr id="25" name="Rectangle 24"/>
          <p:cNvSpPr/>
          <p:nvPr/>
        </p:nvSpPr>
        <p:spPr>
          <a:xfrm>
            <a:off x="32347" y="2467437"/>
            <a:ext cx="1732160" cy="61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5B9BD5"/>
                </a:solidFill>
              </a:rPr>
              <a:t>Territoire client – fournisseur : </a:t>
            </a:r>
          </a:p>
          <a:p>
            <a:pPr marL="135731" indent="-135731">
              <a:buFont typeface="Arial" panose="020B0604020202020204" pitchFamily="34" charset="0"/>
              <a:buChar char="•"/>
            </a:pPr>
            <a:r>
              <a:rPr lang="fr-FR" sz="900" dirty="0">
                <a:solidFill>
                  <a:srgbClr val="5B9BD5"/>
                </a:solidFill>
              </a:rPr>
              <a:t>Contribution au développement local dans une relation gagnant-gagnant</a:t>
            </a:r>
          </a:p>
        </p:txBody>
      </p:sp>
      <p:sp>
        <p:nvSpPr>
          <p:cNvPr id="26" name="Rectangle 25"/>
          <p:cNvSpPr/>
          <p:nvPr/>
        </p:nvSpPr>
        <p:spPr>
          <a:xfrm>
            <a:off x="32347" y="1800918"/>
            <a:ext cx="1803596" cy="610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7030A0"/>
                </a:solidFill>
              </a:rPr>
              <a:t>Territoire de projets en commun</a:t>
            </a:r>
          </a:p>
          <a:p>
            <a:pPr marL="135731" indent="-135731">
              <a:buFont typeface="Arial" panose="020B0604020202020204" pitchFamily="34" charset="0"/>
              <a:buChar char="•"/>
            </a:pPr>
            <a:r>
              <a:rPr lang="fr-FR" sz="900" dirty="0">
                <a:solidFill>
                  <a:srgbClr val="7030A0"/>
                </a:solidFill>
              </a:rPr>
              <a:t>Plus qu’un contributeur, un acteur structurant du système alimentaire</a:t>
            </a:r>
          </a:p>
        </p:txBody>
      </p:sp>
      <p:cxnSp>
        <p:nvCxnSpPr>
          <p:cNvPr id="8" name="Connecteur droit avec flèche 7"/>
          <p:cNvCxnSpPr/>
          <p:nvPr/>
        </p:nvCxnSpPr>
        <p:spPr>
          <a:xfrm flipV="1">
            <a:off x="3814763" y="1850897"/>
            <a:ext cx="0" cy="2559972"/>
          </a:xfrm>
          <a:prstGeom prst="straightConnector1">
            <a:avLst/>
          </a:prstGeom>
          <a:ln w="57150">
            <a:gradFill>
              <a:gsLst>
                <a:gs pos="0">
                  <a:schemeClr val="accent2"/>
                </a:gs>
                <a:gs pos="52000">
                  <a:schemeClr val="accent1">
                    <a:lumMod val="45000"/>
                    <a:lumOff val="55000"/>
                  </a:schemeClr>
                </a:gs>
                <a:gs pos="100000">
                  <a:srgbClr val="7030A0"/>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16200000">
            <a:off x="2768437" y="2924984"/>
            <a:ext cx="1808508" cy="276999"/>
          </a:xfrm>
          <a:prstGeom prst="rect">
            <a:avLst/>
          </a:prstGeom>
        </p:spPr>
        <p:txBody>
          <a:bodyPr wrap="none">
            <a:spAutoFit/>
          </a:bodyPr>
          <a:lstStyle/>
          <a:p>
            <a:r>
              <a:rPr lang="fr-FR" sz="1200" b="1" cap="small" dirty="0">
                <a:solidFill>
                  <a:srgbClr val="ED7D31"/>
                </a:solidFill>
                <a:latin typeface="Century Gothic" panose="020B0502020202020204" pitchFamily="34" charset="0"/>
              </a:rPr>
              <a:t>engagement territorial </a:t>
            </a:r>
            <a:endParaRPr lang="fr-FR" sz="1200" dirty="0">
              <a:solidFill>
                <a:srgbClr val="ED7D31"/>
              </a:solidFill>
            </a:endParaRPr>
          </a:p>
        </p:txBody>
      </p:sp>
      <p:sp>
        <p:nvSpPr>
          <p:cNvPr id="30" name="Rectangle 29"/>
          <p:cNvSpPr/>
          <p:nvPr/>
        </p:nvSpPr>
        <p:spPr>
          <a:xfrm>
            <a:off x="1379649" y="1258268"/>
            <a:ext cx="2081019" cy="276999"/>
          </a:xfrm>
          <a:prstGeom prst="rect">
            <a:avLst/>
          </a:prstGeom>
        </p:spPr>
        <p:txBody>
          <a:bodyPr wrap="none">
            <a:spAutoFit/>
          </a:bodyPr>
          <a:lstStyle/>
          <a:p>
            <a:r>
              <a:rPr lang="fr-FR" sz="1200" b="1" cap="small" dirty="0">
                <a:solidFill>
                  <a:srgbClr val="ED7D31"/>
                </a:solidFill>
                <a:latin typeface="Century Gothic" panose="020B0502020202020204" pitchFamily="34" charset="0"/>
              </a:rPr>
              <a:t>Positionnement territorial* </a:t>
            </a:r>
            <a:endParaRPr lang="fr-FR" sz="1200" dirty="0">
              <a:solidFill>
                <a:srgbClr val="ED7D31"/>
              </a:solidFill>
            </a:endParaRPr>
          </a:p>
        </p:txBody>
      </p:sp>
      <p:sp>
        <p:nvSpPr>
          <p:cNvPr id="31" name="Rectangle 30"/>
          <p:cNvSpPr/>
          <p:nvPr/>
        </p:nvSpPr>
        <p:spPr>
          <a:xfrm>
            <a:off x="4415743" y="1248077"/>
            <a:ext cx="3692414" cy="461665"/>
          </a:xfrm>
          <a:prstGeom prst="rect">
            <a:avLst/>
          </a:prstGeom>
        </p:spPr>
        <p:txBody>
          <a:bodyPr wrap="square">
            <a:spAutoFit/>
          </a:bodyPr>
          <a:lstStyle/>
          <a:p>
            <a:pPr algn="ctr"/>
            <a:r>
              <a:rPr lang="fr-FR" sz="1200" b="1" cap="small" dirty="0">
                <a:solidFill>
                  <a:srgbClr val="ED7D31"/>
                </a:solidFill>
                <a:latin typeface="Century Gothic" panose="020B0502020202020204" pitchFamily="34" charset="0"/>
              </a:rPr>
              <a:t>potentiel territorial au regard des politiques alimentaires territoriales</a:t>
            </a:r>
          </a:p>
        </p:txBody>
      </p:sp>
      <p:sp>
        <p:nvSpPr>
          <p:cNvPr id="12" name="Ellipse 11"/>
          <p:cNvSpPr/>
          <p:nvPr/>
        </p:nvSpPr>
        <p:spPr>
          <a:xfrm>
            <a:off x="6358628" y="3213072"/>
            <a:ext cx="85725" cy="91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47" name="Ellipse 46"/>
          <p:cNvSpPr/>
          <p:nvPr/>
        </p:nvSpPr>
        <p:spPr>
          <a:xfrm>
            <a:off x="6358628" y="2838603"/>
            <a:ext cx="85725" cy="91684"/>
          </a:xfrm>
          <a:prstGeom prst="ellipse">
            <a:avLst/>
          </a:prstGeom>
          <a:solidFill>
            <a:srgbClr val="45B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48" name="Ellipse 47"/>
          <p:cNvSpPr/>
          <p:nvPr/>
        </p:nvSpPr>
        <p:spPr>
          <a:xfrm>
            <a:off x="6071033" y="3090941"/>
            <a:ext cx="85725" cy="91684"/>
          </a:xfrm>
          <a:prstGeom prst="ellipse">
            <a:avLst/>
          </a:prstGeom>
          <a:solidFill>
            <a:srgbClr val="45B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49" name="Ellipse 48"/>
          <p:cNvSpPr/>
          <p:nvPr/>
        </p:nvSpPr>
        <p:spPr>
          <a:xfrm>
            <a:off x="6734696" y="3092357"/>
            <a:ext cx="85725" cy="91684"/>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50" name="ZoneTexte 49"/>
          <p:cNvSpPr txBox="1"/>
          <p:nvPr/>
        </p:nvSpPr>
        <p:spPr>
          <a:xfrm>
            <a:off x="157753" y="4715809"/>
            <a:ext cx="3785598" cy="369332"/>
          </a:xfrm>
          <a:prstGeom prst="rect">
            <a:avLst/>
          </a:prstGeom>
          <a:noFill/>
        </p:spPr>
        <p:txBody>
          <a:bodyPr wrap="square" rtlCol="0">
            <a:spAutoFit/>
          </a:bodyPr>
          <a:lstStyle/>
          <a:p>
            <a:r>
              <a:rPr lang="fr-FR" sz="900" dirty="0">
                <a:solidFill>
                  <a:prstClr val="black">
                    <a:lumMod val="65000"/>
                    <a:lumOff val="35000"/>
                  </a:prstClr>
                </a:solidFill>
              </a:rPr>
              <a:t>(*) Source : Adapté de France Stratégie, « Vers une responsabilité territoriale des entreprises »,  Juillet 2018</a:t>
            </a:r>
          </a:p>
        </p:txBody>
      </p:sp>
      <p:sp>
        <p:nvSpPr>
          <p:cNvPr id="16" name="Rectangle 15"/>
          <p:cNvSpPr/>
          <p:nvPr/>
        </p:nvSpPr>
        <p:spPr>
          <a:xfrm>
            <a:off x="1679091" y="1937586"/>
            <a:ext cx="1331973" cy="523220"/>
          </a:xfrm>
          <a:prstGeom prst="rect">
            <a:avLst/>
          </a:prstGeom>
        </p:spPr>
        <p:txBody>
          <a:bodyPr wrap="square">
            <a:spAutoFit/>
          </a:bodyPr>
          <a:lstStyle/>
          <a:p>
            <a:pPr algn="ctr"/>
            <a:r>
              <a:rPr lang="fr-FR" sz="1400" b="1" kern="0" cap="all" dirty="0">
                <a:solidFill>
                  <a:prstClr val="white">
                    <a:lumMod val="65000"/>
                  </a:prstClr>
                </a:solidFill>
              </a:rPr>
              <a:t>Engagement partenarial</a:t>
            </a:r>
          </a:p>
        </p:txBody>
      </p:sp>
      <p:sp>
        <p:nvSpPr>
          <p:cNvPr id="10" name="Espace réservé du numéro de diapositive 9"/>
          <p:cNvSpPr>
            <a:spLocks noGrp="1"/>
          </p:cNvSpPr>
          <p:nvPr>
            <p:ph type="sldNum" sz="quarter" idx="12"/>
          </p:nvPr>
        </p:nvSpPr>
        <p:spPr/>
        <p:txBody>
          <a:bodyPr/>
          <a:lstStyle/>
          <a:p>
            <a:fld id="{305EBFED-CF6E-48BE-9DF2-B5147167D9CD}" type="slidenum">
              <a:rPr lang="fr-FR" smtClean="0">
                <a:solidFill>
                  <a:prstClr val="black">
                    <a:tint val="75000"/>
                  </a:prstClr>
                </a:solidFill>
              </a:rPr>
              <a:pPr/>
              <a:t>39</a:t>
            </a:fld>
            <a:endParaRPr lang="fr-FR">
              <a:solidFill>
                <a:prstClr val="black">
                  <a:tint val="75000"/>
                </a:prstClr>
              </a:solidFill>
            </a:endParaRPr>
          </a:p>
        </p:txBody>
      </p:sp>
    </p:spTree>
    <p:extLst>
      <p:ext uri="{BB962C8B-B14F-4D97-AF65-F5344CB8AC3E}">
        <p14:creationId xmlns:p14="http://schemas.microsoft.com/office/powerpoint/2010/main" val="168587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accent3">
                <a:lumMod val="0"/>
                <a:lumOff val="100000"/>
              </a:schemeClr>
            </a:gs>
            <a:gs pos="72000">
              <a:schemeClr val="bg1">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7530C1-A775-4AFC-9D1E-08C4702C1710}" type="slidenum">
              <a:rPr lang="fr-FR" smtClean="0">
                <a:solidFill>
                  <a:prstClr val="black">
                    <a:tint val="75000"/>
                  </a:prstClr>
                </a:solidFill>
              </a:rPr>
              <a:pPr/>
              <a:t>4</a:t>
            </a:fld>
            <a:endParaRPr lang="fr-FR">
              <a:solidFill>
                <a:prstClr val="black">
                  <a:tint val="75000"/>
                </a:prstClr>
              </a:solidFill>
            </a:endParaRPr>
          </a:p>
        </p:txBody>
      </p:sp>
      <p:grpSp>
        <p:nvGrpSpPr>
          <p:cNvPr id="14" name="Groupe 13"/>
          <p:cNvGrpSpPr/>
          <p:nvPr/>
        </p:nvGrpSpPr>
        <p:grpSpPr>
          <a:xfrm>
            <a:off x="321660" y="1995686"/>
            <a:ext cx="5155397" cy="2052281"/>
            <a:chOff x="2856690" y="1618062"/>
            <a:chExt cx="9345458" cy="3612086"/>
          </a:xfrm>
        </p:grpSpPr>
        <p:grpSp>
          <p:nvGrpSpPr>
            <p:cNvPr id="15" name="Groupe 14"/>
            <p:cNvGrpSpPr/>
            <p:nvPr/>
          </p:nvGrpSpPr>
          <p:grpSpPr>
            <a:xfrm>
              <a:off x="2856690" y="1618062"/>
              <a:ext cx="9345458" cy="3612086"/>
              <a:chOff x="2890622" y="1660669"/>
              <a:chExt cx="9345458" cy="3612086"/>
            </a:xfrm>
          </p:grpSpPr>
          <p:sp>
            <p:nvSpPr>
              <p:cNvPr id="18" name="Ellipse 17"/>
              <p:cNvSpPr/>
              <p:nvPr/>
            </p:nvSpPr>
            <p:spPr>
              <a:xfrm>
                <a:off x="6118789" y="1660669"/>
                <a:ext cx="4084890" cy="3612086"/>
              </a:xfrm>
              <a:prstGeom prst="ellipse">
                <a:avLst/>
              </a:prstGeom>
              <a:noFill/>
              <a:ln w="38100">
                <a:solidFill>
                  <a:srgbClr val="E75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prstClr val="white"/>
                  </a:solidFill>
                </a:endParaRPr>
              </a:p>
            </p:txBody>
          </p:sp>
          <p:pic>
            <p:nvPicPr>
              <p:cNvPr id="19" name="Image 18"/>
              <p:cNvPicPr>
                <a:picLocks noChangeAspect="1"/>
              </p:cNvPicPr>
              <p:nvPr/>
            </p:nvPicPr>
            <p:blipFill>
              <a:blip r:embed="rId3"/>
              <a:stretch>
                <a:fillRect/>
              </a:stretch>
            </p:blipFill>
            <p:spPr>
              <a:xfrm>
                <a:off x="5209553" y="2532332"/>
                <a:ext cx="1520496" cy="1520496"/>
              </a:xfrm>
              <a:prstGeom prst="rect">
                <a:avLst/>
              </a:prstGeom>
            </p:spPr>
          </p:pic>
          <p:sp>
            <p:nvSpPr>
              <p:cNvPr id="20" name="Ellipse 19"/>
              <p:cNvSpPr/>
              <p:nvPr/>
            </p:nvSpPr>
            <p:spPr>
              <a:xfrm>
                <a:off x="10820175" y="3801753"/>
                <a:ext cx="248251" cy="1322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50">
                  <a:solidFill>
                    <a:prstClr val="white"/>
                  </a:solidFill>
                </a:endParaRPr>
              </a:p>
            </p:txBody>
          </p:sp>
          <p:sp>
            <p:nvSpPr>
              <p:cNvPr id="21" name="Rectangle 20"/>
              <p:cNvSpPr/>
              <p:nvPr/>
            </p:nvSpPr>
            <p:spPr>
              <a:xfrm>
                <a:off x="10334123" y="3979254"/>
                <a:ext cx="1901957" cy="1192390"/>
              </a:xfrm>
              <a:prstGeom prst="rect">
                <a:avLst/>
              </a:prstGeom>
            </p:spPr>
            <p:txBody>
              <a:bodyPr wrap="square">
                <a:spAutoFit/>
              </a:bodyPr>
              <a:lstStyle/>
              <a:p>
                <a:r>
                  <a:rPr lang="fr-FR" sz="1350" b="1" cap="small" dirty="0">
                    <a:solidFill>
                      <a:srgbClr val="007C98"/>
                    </a:solidFill>
                  </a:rPr>
                  <a:t>Révéler leur potentiel territorial</a:t>
                </a:r>
              </a:p>
            </p:txBody>
          </p:sp>
          <p:sp>
            <p:nvSpPr>
              <p:cNvPr id="22" name="Rectangle 21"/>
              <p:cNvSpPr/>
              <p:nvPr/>
            </p:nvSpPr>
            <p:spPr>
              <a:xfrm>
                <a:off x="2890622" y="3873487"/>
                <a:ext cx="3268916" cy="1139503"/>
              </a:xfrm>
              <a:prstGeom prst="rect">
                <a:avLst/>
              </a:prstGeom>
            </p:spPr>
            <p:txBody>
              <a:bodyPr wrap="square">
                <a:spAutoFit/>
              </a:bodyPr>
              <a:lstStyle/>
              <a:p>
                <a:pPr algn="r"/>
                <a:r>
                  <a:rPr lang="fr-FR" sz="1350" b="1" cap="small" dirty="0">
                    <a:solidFill>
                      <a:srgbClr val="C00000"/>
                    </a:solidFill>
                  </a:rPr>
                  <a:t>Encourager la mobilisation des entreprises</a:t>
                </a:r>
              </a:p>
            </p:txBody>
          </p:sp>
          <p:pic>
            <p:nvPicPr>
              <p:cNvPr id="23" name="Picture 2" descr="Documents CVO 2019 &gt; France Bois Forê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9823" y="2555882"/>
                <a:ext cx="1468603" cy="146860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813048" y="3572179"/>
                <a:ext cx="1147367" cy="365410"/>
              </a:xfrm>
              <a:prstGeom prst="rect">
                <a:avLst/>
              </a:prstGeom>
            </p:spPr>
            <p:txBody>
              <a:bodyPr wrap="none">
                <a:spAutoFit/>
              </a:bodyPr>
              <a:lstStyle/>
              <a:p>
                <a:r>
                  <a:rPr lang="fr-FR" sz="825" b="1" i="1" cap="small" dirty="0">
                    <a:solidFill>
                      <a:prstClr val="white"/>
                    </a:solidFill>
                  </a:rPr>
                  <a:t>Entreprises</a:t>
                </a:r>
              </a:p>
            </p:txBody>
          </p:sp>
          <p:sp>
            <p:nvSpPr>
              <p:cNvPr id="25" name="Rectangle 24"/>
              <p:cNvSpPr/>
              <p:nvPr/>
            </p:nvSpPr>
            <p:spPr>
              <a:xfrm>
                <a:off x="6623126" y="2155079"/>
                <a:ext cx="3150256" cy="1307782"/>
              </a:xfrm>
              <a:prstGeom prst="rect">
                <a:avLst/>
              </a:prstGeom>
            </p:spPr>
            <p:txBody>
              <a:bodyPr wrap="square">
                <a:spAutoFit/>
              </a:bodyPr>
              <a:lstStyle/>
              <a:p>
                <a:pPr algn="ctr"/>
                <a:r>
                  <a:rPr lang="fr-FR" sz="1500" b="1" cap="small" dirty="0">
                    <a:solidFill>
                      <a:srgbClr val="E65316"/>
                    </a:solidFill>
                  </a:rPr>
                  <a:t>Faire émerger des coopérations à bénéfices </a:t>
                </a:r>
                <a:r>
                  <a:rPr lang="fr-FR" sz="1500" b="1" u="sng" cap="small" dirty="0">
                    <a:solidFill>
                      <a:srgbClr val="E65316"/>
                    </a:solidFill>
                  </a:rPr>
                  <a:t>réciproques</a:t>
                </a:r>
                <a:endParaRPr lang="fr-FR" sz="1500" dirty="0">
                  <a:solidFill>
                    <a:prstClr val="black"/>
                  </a:solidFill>
                </a:endParaRPr>
              </a:p>
            </p:txBody>
          </p:sp>
          <p:pic>
            <p:nvPicPr>
              <p:cNvPr id="26" name="Image 25"/>
              <p:cNvPicPr>
                <a:picLocks noChangeAspect="1"/>
              </p:cNvPicPr>
              <p:nvPr/>
            </p:nvPicPr>
            <p:blipFill>
              <a:blip r:embed="rId5"/>
              <a:stretch>
                <a:fillRect/>
              </a:stretch>
            </p:blipFill>
            <p:spPr>
              <a:xfrm>
                <a:off x="7608785" y="3840863"/>
                <a:ext cx="1217562" cy="1217562"/>
              </a:xfrm>
              <a:prstGeom prst="rect">
                <a:avLst/>
              </a:prstGeom>
            </p:spPr>
          </p:pic>
          <p:sp>
            <p:nvSpPr>
              <p:cNvPr id="27" name="Triangle isocèle 26"/>
              <p:cNvSpPr/>
              <p:nvPr/>
            </p:nvSpPr>
            <p:spPr>
              <a:xfrm rot="13199696">
                <a:off x="6177065" y="2489869"/>
                <a:ext cx="292462" cy="287772"/>
              </a:xfrm>
              <a:prstGeom prst="triangle">
                <a:avLst/>
              </a:prstGeom>
              <a:solidFill>
                <a:srgbClr val="E75012"/>
              </a:solidFill>
              <a:ln>
                <a:solidFill>
                  <a:srgbClr val="E75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prstClr val="white"/>
                  </a:solidFill>
                </a:endParaRPr>
              </a:p>
            </p:txBody>
          </p:sp>
          <p:sp>
            <p:nvSpPr>
              <p:cNvPr id="28" name="Triangle isocèle 27"/>
              <p:cNvSpPr/>
              <p:nvPr/>
            </p:nvSpPr>
            <p:spPr>
              <a:xfrm rot="1627417">
                <a:off x="9971989" y="3876125"/>
                <a:ext cx="292462" cy="287772"/>
              </a:xfrm>
              <a:prstGeom prst="triangle">
                <a:avLst/>
              </a:prstGeom>
              <a:solidFill>
                <a:srgbClr val="E75012"/>
              </a:solidFill>
              <a:ln>
                <a:solidFill>
                  <a:srgbClr val="E75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prstClr val="white"/>
                  </a:solidFill>
                </a:endParaRPr>
              </a:p>
            </p:txBody>
          </p:sp>
        </p:grpSp>
        <p:sp>
          <p:nvSpPr>
            <p:cNvPr id="16" name="Triangle isocèle 15"/>
            <p:cNvSpPr/>
            <p:nvPr/>
          </p:nvSpPr>
          <p:spPr>
            <a:xfrm rot="8837972">
              <a:off x="9796411" y="2459018"/>
              <a:ext cx="292462" cy="287772"/>
            </a:xfrm>
            <a:prstGeom prst="triangle">
              <a:avLst/>
            </a:prstGeom>
            <a:solidFill>
              <a:srgbClr val="E75012"/>
            </a:solidFill>
            <a:ln>
              <a:solidFill>
                <a:srgbClr val="E75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prstClr val="white"/>
                </a:solidFill>
              </a:endParaRPr>
            </a:p>
          </p:txBody>
        </p:sp>
        <p:sp>
          <p:nvSpPr>
            <p:cNvPr id="17" name="Triangle isocèle 16"/>
            <p:cNvSpPr/>
            <p:nvPr/>
          </p:nvSpPr>
          <p:spPr>
            <a:xfrm rot="20127976">
              <a:off x="6068005" y="3844675"/>
              <a:ext cx="292462" cy="287772"/>
            </a:xfrm>
            <a:prstGeom prst="triangle">
              <a:avLst/>
            </a:prstGeom>
            <a:solidFill>
              <a:srgbClr val="E75012"/>
            </a:solidFill>
            <a:ln>
              <a:solidFill>
                <a:srgbClr val="E75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prstClr val="white"/>
                </a:solidFill>
              </a:endParaRPr>
            </a:p>
          </p:txBody>
        </p:sp>
      </p:grpSp>
      <p:pic>
        <p:nvPicPr>
          <p:cNvPr id="10" name="Image 9"/>
          <p:cNvPicPr>
            <a:picLocks noChangeAspect="1"/>
          </p:cNvPicPr>
          <p:nvPr/>
        </p:nvPicPr>
        <p:blipFill rotWithShape="1">
          <a:blip r:embed="rId6">
            <a:clrChange>
              <a:clrFrom>
                <a:srgbClr val="F4F9F9"/>
              </a:clrFrom>
              <a:clrTo>
                <a:srgbClr val="F4F9F9">
                  <a:alpha val="0"/>
                </a:srgbClr>
              </a:clrTo>
            </a:clrChange>
          </a:blip>
          <a:srcRect l="34333" t="20596" r="33662" b="47567"/>
          <a:stretch/>
        </p:blipFill>
        <p:spPr>
          <a:xfrm>
            <a:off x="4208161" y="2640271"/>
            <a:ext cx="497415" cy="494797"/>
          </a:xfrm>
          <a:prstGeom prst="rect">
            <a:avLst/>
          </a:prstGeom>
          <a:solidFill>
            <a:schemeClr val="bg1"/>
          </a:solidFill>
        </p:spPr>
      </p:pic>
      <p:pic>
        <p:nvPicPr>
          <p:cNvPr id="29" name="Image 28"/>
          <p:cNvPicPr>
            <a:picLocks noChangeAspect="1"/>
          </p:cNvPicPr>
          <p:nvPr/>
        </p:nvPicPr>
        <p:blipFill rotWithShape="1">
          <a:blip r:embed="rId7"/>
          <a:srcRect t="57409" r="79507"/>
          <a:stretch/>
        </p:blipFill>
        <p:spPr>
          <a:xfrm>
            <a:off x="160450" y="251574"/>
            <a:ext cx="2880320" cy="2328106"/>
          </a:xfrm>
          <a:prstGeom prst="rect">
            <a:avLst/>
          </a:prstGeom>
        </p:spPr>
      </p:pic>
      <p:sp>
        <p:nvSpPr>
          <p:cNvPr id="30" name="Organigramme : Connecteur 29"/>
          <p:cNvSpPr/>
          <p:nvPr/>
        </p:nvSpPr>
        <p:spPr>
          <a:xfrm>
            <a:off x="7732707" y="244979"/>
            <a:ext cx="1146777" cy="113328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31" name="object 6"/>
          <p:cNvPicPr/>
          <p:nvPr/>
        </p:nvPicPr>
        <p:blipFill>
          <a:blip r:embed="rId8" cstate="print"/>
          <a:stretch>
            <a:fillRect/>
          </a:stretch>
        </p:blipFill>
        <p:spPr>
          <a:xfrm>
            <a:off x="7668344" y="460549"/>
            <a:ext cx="1182734" cy="575536"/>
          </a:xfrm>
          <a:prstGeom prst="rect">
            <a:avLst/>
          </a:prstGeom>
        </p:spPr>
      </p:pic>
      <p:pic>
        <p:nvPicPr>
          <p:cNvPr id="32" name="Image 31"/>
          <p:cNvPicPr>
            <a:picLocks noChangeAspect="1"/>
          </p:cNvPicPr>
          <p:nvPr/>
        </p:nvPicPr>
        <p:blipFill rotWithShape="1">
          <a:blip r:embed="rId7"/>
          <a:srcRect l="19744" t="57409" r="26600"/>
          <a:stretch/>
        </p:blipFill>
        <p:spPr>
          <a:xfrm>
            <a:off x="3260255" y="379437"/>
            <a:ext cx="4254092" cy="1313295"/>
          </a:xfrm>
          <a:prstGeom prst="rect">
            <a:avLst/>
          </a:prstGeom>
        </p:spPr>
      </p:pic>
      <p:pic>
        <p:nvPicPr>
          <p:cNvPr id="33" name="Image 32"/>
          <p:cNvPicPr>
            <a:picLocks noChangeAspect="1"/>
          </p:cNvPicPr>
          <p:nvPr/>
        </p:nvPicPr>
        <p:blipFill>
          <a:blip r:embed="rId9"/>
          <a:stretch>
            <a:fillRect/>
          </a:stretch>
        </p:blipFill>
        <p:spPr>
          <a:xfrm>
            <a:off x="5379559" y="1858522"/>
            <a:ext cx="3719894" cy="2742951"/>
          </a:xfrm>
          <a:prstGeom prst="rect">
            <a:avLst/>
          </a:prstGeom>
        </p:spPr>
      </p:pic>
      <p:sp>
        <p:nvSpPr>
          <p:cNvPr id="12" name="Rectangle 11"/>
          <p:cNvSpPr/>
          <p:nvPr/>
        </p:nvSpPr>
        <p:spPr>
          <a:xfrm>
            <a:off x="1993769" y="4394776"/>
            <a:ext cx="2424045" cy="646331"/>
          </a:xfrm>
          <a:prstGeom prst="rect">
            <a:avLst/>
          </a:prstGeom>
        </p:spPr>
        <p:txBody>
          <a:bodyPr wrap="square">
            <a:spAutoFit/>
          </a:bodyPr>
          <a:lstStyle/>
          <a:p>
            <a:r>
              <a:rPr lang="fr-FR" sz="1200" b="1" dirty="0">
                <a:solidFill>
                  <a:srgbClr val="C1272D"/>
                </a:solidFill>
                <a:latin typeface="Century Gothic" panose="020B0502020202020204" pitchFamily="34" charset="0"/>
              </a:rPr>
              <a:t>…En capitalisant sur les expériences aux différents échelons territoriaux</a:t>
            </a:r>
            <a:endParaRPr lang="fr-FR" sz="1200" dirty="0">
              <a:solidFill>
                <a:srgbClr val="C1272D"/>
              </a:solidFill>
            </a:endParaRPr>
          </a:p>
        </p:txBody>
      </p:sp>
      <p:pic>
        <p:nvPicPr>
          <p:cNvPr id="34" name="Imag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926191"/>
            <a:ext cx="1658662" cy="1172767"/>
          </a:xfrm>
          <a:prstGeom prst="rect">
            <a:avLst/>
          </a:prstGeom>
        </p:spPr>
      </p:pic>
    </p:spTree>
    <p:extLst>
      <p:ext uri="{BB962C8B-B14F-4D97-AF65-F5344CB8AC3E}">
        <p14:creationId xmlns:p14="http://schemas.microsoft.com/office/powerpoint/2010/main" val="3148108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315727" y="123478"/>
            <a:ext cx="7776864"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dirty="0" smtClean="0">
                <a:solidFill>
                  <a:prstClr val="white"/>
                </a:solidFill>
                <a:latin typeface="Century Gothic" panose="020B0502020202020204" pitchFamily="34" charset="0"/>
              </a:rPr>
              <a:t>Questions &amp; réponses </a:t>
            </a:r>
            <a:endParaRPr lang="fr-FR" sz="2000" b="1" dirty="0">
              <a:solidFill>
                <a:prstClr val="white"/>
              </a:solidFill>
              <a:latin typeface="Century Gothic" panose="020B0502020202020204" pitchFamily="34" charset="0"/>
            </a:endParaRPr>
          </a:p>
        </p:txBody>
      </p:sp>
      <p:sp>
        <p:nvSpPr>
          <p:cNvPr id="4" name="Rectangle 3"/>
          <p:cNvSpPr/>
          <p:nvPr/>
        </p:nvSpPr>
        <p:spPr>
          <a:xfrm>
            <a:off x="2483768" y="752966"/>
            <a:ext cx="6336704" cy="738664"/>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Oui, l’ARAG a par ex. travaillé en collaboration avec l’ISARA sur les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SyAM</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 Systèmes Alimentaires du Milieu dans le cadre du PSDER (Pour et Sur le Développement Régional), action qui se poursuit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actuellement avec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le programme TRAACT (</a:t>
            </a:r>
            <a:r>
              <a:rPr lang="fr-FR" sz="1050" dirty="0" err="1">
                <a:solidFill>
                  <a:schemeClr val="bg1"/>
                </a:solidFill>
                <a:uFill>
                  <a:solidFill>
                    <a:srgbClr val="000000"/>
                  </a:solidFill>
                </a:uFill>
                <a:ea typeface="Arial Unicode MS" panose="020B0604020202020204" pitchFamily="34" charset="-128"/>
                <a:cs typeface="Arial Unicode MS" panose="020B0604020202020204" pitchFamily="34" charset="-128"/>
              </a:rPr>
              <a:t>TRansitions</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des systèmes Agricoles et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alimentaires) lui-même enchâssé dans le programme TETRAE de l’INARE : Transition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en Territoires de l’Agriculture, l’Alimentation et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l’Environnement</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a:t>
            </a:r>
          </a:p>
        </p:txBody>
      </p:sp>
      <p:sp>
        <p:nvSpPr>
          <p:cNvPr id="5" name="Rectangle 4"/>
          <p:cNvSpPr/>
          <p:nvPr/>
        </p:nvSpPr>
        <p:spPr>
          <a:xfrm>
            <a:off x="454125" y="824974"/>
            <a:ext cx="2016224" cy="5271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t>ARAG participe-t-elle à des programmes de </a:t>
            </a:r>
            <a:r>
              <a:rPr lang="fr-FR" sz="1050" dirty="0" smtClean="0"/>
              <a:t>recherche ?</a:t>
            </a:r>
            <a:endParaRPr lang="fr-FR" sz="1050" b="1" cap="all" dirty="0"/>
          </a:p>
        </p:txBody>
      </p:sp>
      <p:sp>
        <p:nvSpPr>
          <p:cNvPr id="12" name="Rectangle 11"/>
          <p:cNvSpPr/>
          <p:nvPr/>
        </p:nvSpPr>
        <p:spPr>
          <a:xfrm>
            <a:off x="2488084" y="1635646"/>
            <a:ext cx="6336704" cy="900246"/>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I</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l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ne s’agit pas de limiter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la relation collectivité-entreprise à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une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simple question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d’approvisionnement local ou de la restauration collective mais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plutôt de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conduire une réflexion globale,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d’organiser des coopérations locales qui permettent de mieux valoriser les actions des entreprises et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les encourager à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s’engager davantage pour le territoire tout en répondant à leurs propres intérêts. Rendre les actions « lisibles » et ainsi contribuer aussi à l’attractivité du territoire. « C’est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un enjeu plus large, l’entreprise a aussi à faire ses transitions »</a:t>
            </a:r>
          </a:p>
        </p:txBody>
      </p:sp>
      <p:sp>
        <p:nvSpPr>
          <p:cNvPr id="14" name="Rectangle 13"/>
          <p:cNvSpPr/>
          <p:nvPr/>
        </p:nvSpPr>
        <p:spPr>
          <a:xfrm>
            <a:off x="458441" y="1635646"/>
            <a:ext cx="2016224" cy="86409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smtClean="0"/>
              <a:t>Quels intérêts </a:t>
            </a:r>
            <a:r>
              <a:rPr lang="fr-FR" sz="1050" dirty="0"/>
              <a:t>communs </a:t>
            </a:r>
            <a:r>
              <a:rPr lang="fr-FR" sz="1050" dirty="0" smtClean="0"/>
              <a:t>autres que l’approvisionnement </a:t>
            </a:r>
            <a:r>
              <a:rPr lang="fr-FR" sz="1050" dirty="0"/>
              <a:t>et </a:t>
            </a:r>
            <a:r>
              <a:rPr lang="fr-FR" sz="1050" dirty="0" smtClean="0"/>
              <a:t>la distribution</a:t>
            </a:r>
            <a:r>
              <a:rPr lang="fr-FR" sz="1050" dirty="0"/>
              <a:t> </a:t>
            </a:r>
            <a:r>
              <a:rPr lang="fr-FR" sz="1050" dirty="0" smtClean="0"/>
              <a:t>les entreprises peuvent-elles </a:t>
            </a:r>
            <a:r>
              <a:rPr lang="fr-FR" sz="1050" dirty="0"/>
              <a:t>développer </a:t>
            </a:r>
            <a:r>
              <a:rPr lang="fr-FR" sz="1050" dirty="0" smtClean="0"/>
              <a:t>avec leur territoire ? </a:t>
            </a:r>
            <a:endParaRPr lang="fr-FR" sz="1050" b="1" cap="all" dirty="0"/>
          </a:p>
        </p:txBody>
      </p:sp>
      <p:sp>
        <p:nvSpPr>
          <p:cNvPr id="16" name="Rectangle 15"/>
          <p:cNvSpPr/>
          <p:nvPr/>
        </p:nvSpPr>
        <p:spPr>
          <a:xfrm>
            <a:off x="2483768" y="2643758"/>
            <a:ext cx="6336704" cy="577081"/>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Cela questionne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la résilience des entreprises. Les IAA ont démontré leur capacité de résilience pendant la crise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COVID. Aujourd’hui</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 les difficultés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d’approvisionnement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en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matières premières questionnent les stratégies d’entreprises quant à leur redéploiement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sur les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territoires. D’autres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regards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sont portés sur les territoires</a:t>
            </a: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p:txBody>
      </p:sp>
      <p:sp>
        <p:nvSpPr>
          <p:cNvPr id="17" name="Rectangle 16"/>
          <p:cNvSpPr/>
          <p:nvPr/>
        </p:nvSpPr>
        <p:spPr>
          <a:xfrm>
            <a:off x="454125" y="2652637"/>
            <a:ext cx="2016224" cy="8416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smtClean="0"/>
              <a:t>Quels sont les effets du contexte </a:t>
            </a:r>
            <a:r>
              <a:rPr lang="fr-FR" sz="1050" dirty="0"/>
              <a:t>international </a:t>
            </a:r>
            <a:r>
              <a:rPr lang="fr-FR" sz="1050" dirty="0" smtClean="0"/>
              <a:t>dans le rapprochement des entreprises alimentaires avec leur collectivité</a:t>
            </a:r>
            <a:r>
              <a:rPr lang="fr-FR" sz="1050" dirty="0"/>
              <a:t> ? </a:t>
            </a:r>
          </a:p>
        </p:txBody>
      </p:sp>
      <p:sp>
        <p:nvSpPr>
          <p:cNvPr id="18" name="Rectangle 17"/>
          <p:cNvSpPr/>
          <p:nvPr/>
        </p:nvSpPr>
        <p:spPr>
          <a:xfrm>
            <a:off x="2483768" y="3665424"/>
            <a:ext cx="6336704" cy="900246"/>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En effet, les distributeurs intégrés ne bénéficient pas de la même marge de manœuvre quant à la commande / contractualisation locale que les indépendants, même si pour eux aussi les relations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locales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sont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très différentes d’un magasin à l’autre.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Les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entreprises semblent prêtes à faire un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effort mais ont besoin d’accompagnement </a:t>
            </a:r>
            <a:r>
              <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rPr>
              <a:t>pour des coopérations </a:t>
            </a:r>
            <a:r>
              <a:rPr lang="fr-FR" sz="1050" dirty="0" smtClean="0">
                <a:solidFill>
                  <a:schemeClr val="bg1"/>
                </a:solidFill>
                <a:uFill>
                  <a:solidFill>
                    <a:srgbClr val="000000"/>
                  </a:solidFill>
                </a:uFill>
                <a:ea typeface="Arial Unicode MS" panose="020B0604020202020204" pitchFamily="34" charset="-128"/>
                <a:cs typeface="Arial Unicode MS" panose="020B0604020202020204" pitchFamily="34" charset="-128"/>
              </a:rPr>
              <a:t>gagnantes/gagnantes et d’engagement sur la durée pour réorienter leur stratégie commerciale</a:t>
            </a:r>
            <a:endParaRPr lang="fr-FR" sz="1050" dirty="0">
              <a:solidFill>
                <a:schemeClr val="bg1"/>
              </a:solidFill>
              <a:uFill>
                <a:solidFill>
                  <a:srgbClr val="000000"/>
                </a:solidFill>
              </a:uFill>
              <a:ea typeface="Arial Unicode MS" panose="020B0604020202020204" pitchFamily="34" charset="-128"/>
              <a:cs typeface="Arial Unicode MS" panose="020B0604020202020204" pitchFamily="34" charset="-128"/>
            </a:endParaRPr>
          </a:p>
        </p:txBody>
      </p:sp>
      <p:sp>
        <p:nvSpPr>
          <p:cNvPr id="19" name="Rectangle 18"/>
          <p:cNvSpPr/>
          <p:nvPr/>
        </p:nvSpPr>
        <p:spPr>
          <a:xfrm>
            <a:off x="454125" y="3674303"/>
            <a:ext cx="2016224" cy="8416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smtClean="0"/>
              <a:t>Il faut distinguer les 2 statuts </a:t>
            </a:r>
            <a:r>
              <a:rPr lang="fr-FR" sz="1050" dirty="0"/>
              <a:t>des GSM : intégrées ou </a:t>
            </a:r>
            <a:r>
              <a:rPr lang="fr-FR" sz="1050" dirty="0" smtClean="0"/>
              <a:t>franchisées, qui n’impliquent pas la même attitude vs le local. </a:t>
            </a:r>
            <a:endParaRPr lang="fr-FR" sz="1050" dirty="0"/>
          </a:p>
        </p:txBody>
      </p:sp>
    </p:spTree>
    <p:extLst>
      <p:ext uri="{BB962C8B-B14F-4D97-AF65-F5344CB8AC3E}">
        <p14:creationId xmlns:p14="http://schemas.microsoft.com/office/powerpoint/2010/main" val="632573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315727" y="123478"/>
            <a:ext cx="7776864"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dirty="0" smtClean="0">
                <a:solidFill>
                  <a:prstClr val="white"/>
                </a:solidFill>
                <a:latin typeface="Century Gothic" panose="020B0502020202020204" pitchFamily="34" charset="0"/>
              </a:rPr>
              <a:t>Questions &amp; réponses </a:t>
            </a:r>
            <a:endParaRPr lang="fr-FR" sz="2000" b="1" dirty="0">
              <a:solidFill>
                <a:prstClr val="white"/>
              </a:solidFill>
              <a:latin typeface="Century Gothic" panose="020B0502020202020204" pitchFamily="34" charset="0"/>
            </a:endParaRPr>
          </a:p>
        </p:txBody>
      </p:sp>
      <p:sp>
        <p:nvSpPr>
          <p:cNvPr id="4" name="Rectangle 3"/>
          <p:cNvSpPr/>
          <p:nvPr/>
        </p:nvSpPr>
        <p:spPr>
          <a:xfrm>
            <a:off x="2483768" y="752966"/>
            <a:ext cx="6336704" cy="2662267"/>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La commande publique est relativement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contrainte, ce qui rend complexe les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relations public/privé.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Certaines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entreprises ne sont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du coup pas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prêtes à répondre à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ces exigences et parfois sont réticentes à répondre à des marchés publics pour des raisons confidentialité.</a:t>
            </a:r>
            <a:endPar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endParaRPr>
          </a:p>
          <a:p>
            <a:pPr marL="171450" indent="-171450">
              <a:spcAft>
                <a:spcPts val="600"/>
              </a:spcAft>
              <a:buFont typeface="Arial" panose="020B0604020202020204" pitchFamily="34" charset="0"/>
              <a:buChar char="•"/>
              <a:tabLst>
                <a:tab pos="232410" algn="l"/>
              </a:tabLst>
            </a:pP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Des adaptations (« contournements ») sont toutefois possibles, notamment par l’ajout de critères qualité (typiquement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la mise en avant des signes de qualité, commerce équitable, …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 et un allotissement plus fin des marchés. Ces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leviers d’exigence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doivent être spécifiés dans les cahiers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des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charges</a:t>
            </a:r>
            <a:endPar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endParaRPr>
          </a:p>
          <a:p>
            <a:pPr marL="171450" indent="-171450">
              <a:spcAft>
                <a:spcPts val="600"/>
              </a:spcAft>
              <a:buFont typeface="Arial" panose="020B0604020202020204" pitchFamily="34" charset="0"/>
              <a:buChar char="•"/>
              <a:tabLst>
                <a:tab pos="232410" algn="l"/>
              </a:tabLst>
            </a:pP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Aujourd’hui, l’offre locale est relativement connue mais la demande manque de structuration pour établir des relations dans la durée, un point crucial pour les entreprises : pour s’engager en local et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mettre en avant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leurs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produits locaux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(conditionnement</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 prix,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quantité…), elles ont besoin de relations de coopération de long terme… ce qui suppose une coopération suivie dans le long terme. </a:t>
            </a:r>
          </a:p>
          <a:p>
            <a:pPr marL="171450" indent="-171450">
              <a:spcAft>
                <a:spcPts val="600"/>
              </a:spcAft>
              <a:buFont typeface="Arial" panose="020B0604020202020204" pitchFamily="34" charset="0"/>
              <a:buChar char="•"/>
              <a:tabLst>
                <a:tab pos="232410" algn="l"/>
              </a:tabLst>
            </a:pP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Les entreprises ont besoin d’être accompagnées pour comprendre la compatibilité de leurs produits avec la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demande</a:t>
            </a:r>
          </a:p>
          <a:p>
            <a:pPr marL="171450" indent="-171450">
              <a:spcAft>
                <a:spcPts val="600"/>
              </a:spcAft>
              <a:buFont typeface="Arial" panose="020B0604020202020204" pitchFamily="34" charset="0"/>
              <a:buChar char="•"/>
              <a:tabLst>
                <a:tab pos="232410" algn="l"/>
              </a:tabLst>
            </a:pP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hlinkClick r:id="rId3"/>
              </a:rPr>
              <a:t>https://agirpourlalimentationlocale.fr/fiches-juridiques/comment-favoriser-approvisionnement-local-restauration-collective-publique-en-utilisant-commande-publique</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hlinkClick r:id="rId3"/>
              </a:rPr>
              <a:t>/</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 </a:t>
            </a:r>
          </a:p>
        </p:txBody>
      </p:sp>
      <p:sp>
        <p:nvSpPr>
          <p:cNvPr id="5" name="Rectangle 4"/>
          <p:cNvSpPr/>
          <p:nvPr/>
        </p:nvSpPr>
        <p:spPr>
          <a:xfrm>
            <a:off x="454125" y="824974"/>
            <a:ext cx="2016224" cy="1098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smtClean="0">
                <a:solidFill>
                  <a:prstClr val="white"/>
                </a:solidFill>
              </a:rPr>
              <a:t>L</a:t>
            </a:r>
            <a:r>
              <a:rPr lang="fr-FR" sz="1050" dirty="0" smtClean="0">
                <a:solidFill>
                  <a:prstClr val="white"/>
                </a:solidFill>
              </a:rPr>
              <a:t>a </a:t>
            </a:r>
            <a:r>
              <a:rPr lang="fr-FR" sz="1050" dirty="0">
                <a:solidFill>
                  <a:prstClr val="white"/>
                </a:solidFill>
              </a:rPr>
              <a:t>loi </a:t>
            </a:r>
            <a:r>
              <a:rPr lang="fr-FR" sz="1050" dirty="0" err="1">
                <a:solidFill>
                  <a:prstClr val="white"/>
                </a:solidFill>
              </a:rPr>
              <a:t>Egalim</a:t>
            </a:r>
            <a:r>
              <a:rPr lang="fr-FR" sz="1050" b="1" dirty="0">
                <a:solidFill>
                  <a:prstClr val="white"/>
                </a:solidFill>
              </a:rPr>
              <a:t> </a:t>
            </a:r>
            <a:r>
              <a:rPr lang="fr-FR" sz="1050" dirty="0" smtClean="0">
                <a:solidFill>
                  <a:prstClr val="white"/>
                </a:solidFill>
              </a:rPr>
              <a:t>ne permet pas d’imposer des </a:t>
            </a:r>
            <a:r>
              <a:rPr lang="fr-FR" sz="1050" dirty="0">
                <a:solidFill>
                  <a:prstClr val="white"/>
                </a:solidFill>
              </a:rPr>
              <a:t>produits locaux </a:t>
            </a:r>
            <a:r>
              <a:rPr lang="fr-FR" sz="1050" dirty="0" smtClean="0">
                <a:solidFill>
                  <a:prstClr val="white"/>
                </a:solidFill>
              </a:rPr>
              <a:t>et les petites </a:t>
            </a:r>
            <a:r>
              <a:rPr lang="fr-FR" sz="1050" dirty="0">
                <a:solidFill>
                  <a:prstClr val="white"/>
                </a:solidFill>
              </a:rPr>
              <a:t>communes </a:t>
            </a:r>
            <a:r>
              <a:rPr lang="fr-FR" sz="1050" dirty="0" smtClean="0">
                <a:solidFill>
                  <a:prstClr val="white"/>
                </a:solidFill>
              </a:rPr>
              <a:t>n’ont pas la taille suffisante pour contractualiser </a:t>
            </a:r>
            <a:r>
              <a:rPr lang="fr-FR" sz="1050" dirty="0">
                <a:solidFill>
                  <a:prstClr val="white"/>
                </a:solidFill>
              </a:rPr>
              <a:t>avec </a:t>
            </a:r>
            <a:r>
              <a:rPr lang="fr-FR" sz="1050" dirty="0" smtClean="0">
                <a:solidFill>
                  <a:prstClr val="white"/>
                </a:solidFill>
              </a:rPr>
              <a:t>les </a:t>
            </a:r>
            <a:r>
              <a:rPr lang="fr-FR" sz="1050" dirty="0">
                <a:solidFill>
                  <a:prstClr val="white"/>
                </a:solidFill>
              </a:rPr>
              <a:t>sociétés de </a:t>
            </a:r>
            <a:r>
              <a:rPr lang="fr-FR" sz="1050" dirty="0" smtClean="0">
                <a:solidFill>
                  <a:prstClr val="white"/>
                </a:solidFill>
              </a:rPr>
              <a:t>restauration collective</a:t>
            </a:r>
            <a:endParaRPr lang="fr-FR" sz="1050" dirty="0">
              <a:solidFill>
                <a:prstClr val="white"/>
              </a:solidFill>
            </a:endParaRPr>
          </a:p>
        </p:txBody>
      </p:sp>
      <p:sp>
        <p:nvSpPr>
          <p:cNvPr id="11" name="Rectangle 10"/>
          <p:cNvSpPr/>
          <p:nvPr/>
        </p:nvSpPr>
        <p:spPr>
          <a:xfrm>
            <a:off x="467544" y="3867894"/>
            <a:ext cx="2016224" cy="10987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prstClr val="white"/>
                </a:solidFill>
              </a:rPr>
              <a:t>Le risque à trop mettre </a:t>
            </a:r>
            <a:r>
              <a:rPr lang="fr-FR" sz="1050" dirty="0" smtClean="0">
                <a:solidFill>
                  <a:prstClr val="white"/>
                </a:solidFill>
              </a:rPr>
              <a:t>d’exigences </a:t>
            </a:r>
            <a:r>
              <a:rPr lang="fr-FR" sz="1050" dirty="0">
                <a:solidFill>
                  <a:prstClr val="white"/>
                </a:solidFill>
              </a:rPr>
              <a:t>dans un cahier des charges, c’est de n’avoir aucune offre pour les </a:t>
            </a:r>
            <a:r>
              <a:rPr lang="fr-FR" sz="1050" dirty="0" smtClean="0">
                <a:solidFill>
                  <a:prstClr val="white"/>
                </a:solidFill>
              </a:rPr>
              <a:t>communes</a:t>
            </a:r>
            <a:endParaRPr lang="fr-FR" sz="1050" dirty="0">
              <a:solidFill>
                <a:prstClr val="white"/>
              </a:solidFill>
            </a:endParaRPr>
          </a:p>
        </p:txBody>
      </p:sp>
      <p:sp>
        <p:nvSpPr>
          <p:cNvPr id="15" name="Rectangle 14"/>
          <p:cNvSpPr/>
          <p:nvPr/>
        </p:nvSpPr>
        <p:spPr>
          <a:xfrm>
            <a:off x="2555776" y="3883347"/>
            <a:ext cx="6336704" cy="577081"/>
          </a:xfrm>
          <a:prstGeom prst="rect">
            <a:avLst/>
          </a:prstGeom>
        </p:spPr>
        <p:txBody>
          <a:bodyPr wrap="square">
            <a:spAutoFit/>
          </a:bodyPr>
          <a:lstStyle/>
          <a:p>
            <a:pPr marL="171450" indent="-171450">
              <a:spcAft>
                <a:spcPts val="600"/>
              </a:spcAft>
              <a:buFont typeface="Arial" panose="020B0604020202020204" pitchFamily="34" charset="0"/>
              <a:buChar char="•"/>
              <a:tabLst>
                <a:tab pos="232410" algn="l"/>
              </a:tabLst>
            </a:pP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C’est en effet une question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de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trouver le bon compromis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entre les entreprises et les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communes,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y compris par rapport au prix négocié parfois trop bas,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et qui implique un changement de posture, une meilleure compréhension des contraintes réciproques et du changement dans </a:t>
            </a:r>
            <a:r>
              <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rPr>
              <a:t>les habitudes de </a:t>
            </a:r>
            <a:r>
              <a:rPr lang="fr-FR" sz="1050" dirty="0" smtClean="0">
                <a:solidFill>
                  <a:prstClr val="white"/>
                </a:solidFill>
                <a:uFill>
                  <a:solidFill>
                    <a:srgbClr val="000000"/>
                  </a:solidFill>
                </a:uFill>
                <a:ea typeface="Arial Unicode MS" panose="020B0604020202020204" pitchFamily="34" charset="-128"/>
                <a:cs typeface="Arial Unicode MS" panose="020B0604020202020204" pitchFamily="34" charset="-128"/>
              </a:rPr>
              <a:t>travail.</a:t>
            </a:r>
            <a:endParaRPr lang="fr-FR" sz="1050" dirty="0">
              <a:solidFill>
                <a:prstClr val="white"/>
              </a:solidFill>
              <a:uFill>
                <a:solidFill>
                  <a:srgbClr val="000000"/>
                </a:solidFill>
              </a:uFill>
              <a:ea typeface="Arial Unicode MS" panose="020B0604020202020204" pitchFamily="34" charset="-128"/>
              <a:cs typeface="Arial Unicode MS" panose="020B0604020202020204" pitchFamily="34" charset="-128"/>
            </a:endParaRPr>
          </a:p>
        </p:txBody>
      </p:sp>
      <p:sp>
        <p:nvSpPr>
          <p:cNvPr id="7" name="Rectangle 6"/>
          <p:cNvSpPr/>
          <p:nvPr/>
        </p:nvSpPr>
        <p:spPr>
          <a:xfrm>
            <a:off x="470283" y="3043829"/>
            <a:ext cx="2016224" cy="3714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smtClean="0">
                <a:solidFill>
                  <a:prstClr val="white"/>
                </a:solidFill>
              </a:rPr>
              <a:t>Comment favoriser le local</a:t>
            </a:r>
            <a:endParaRPr lang="fr-FR" sz="1050" dirty="0">
              <a:solidFill>
                <a:prstClr val="white"/>
              </a:solidFill>
            </a:endParaRPr>
          </a:p>
        </p:txBody>
      </p:sp>
    </p:spTree>
    <p:extLst>
      <p:ext uri="{BB962C8B-B14F-4D97-AF65-F5344CB8AC3E}">
        <p14:creationId xmlns:p14="http://schemas.microsoft.com/office/powerpoint/2010/main" val="95650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3" name="Rectangle 2"/>
          <p:cNvSpPr/>
          <p:nvPr/>
        </p:nvSpPr>
        <p:spPr>
          <a:xfrm>
            <a:off x="0" y="-92546"/>
            <a:ext cx="9144000" cy="524132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Connecteur 4"/>
          <p:cNvSpPr/>
          <p:nvPr/>
        </p:nvSpPr>
        <p:spPr>
          <a:xfrm>
            <a:off x="1979712" y="2715766"/>
            <a:ext cx="1872208" cy="187220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076056" y="2638916"/>
            <a:ext cx="3528392" cy="2123658"/>
          </a:xfrm>
          <a:prstGeom prst="rect">
            <a:avLst/>
          </a:prstGeom>
          <a:noFill/>
        </p:spPr>
        <p:txBody>
          <a:bodyPr wrap="square" rtlCol="0">
            <a:spAutoFit/>
          </a:bodyPr>
          <a:lstStyle/>
          <a:p>
            <a:pPr algn="just"/>
            <a:r>
              <a:rPr lang="fr-FR" sz="1200" b="1" u="sng" dirty="0">
                <a:solidFill>
                  <a:srgbClr val="FFFFFF"/>
                </a:solidFill>
                <a:latin typeface="Century Gothic" panose="020B0502020202020204" pitchFamily="34" charset="0"/>
              </a:rPr>
              <a:t>CONTACT</a:t>
            </a:r>
            <a:endParaRPr lang="fr-FR" sz="1200" u="sng" dirty="0">
              <a:solidFill>
                <a:srgbClr val="FFFFFF"/>
              </a:solidFill>
              <a:latin typeface="Century Gothic" panose="020B0502020202020204" pitchFamily="34" charset="0"/>
            </a:endParaRPr>
          </a:p>
          <a:p>
            <a:pPr algn="just"/>
            <a:endParaRPr lang="fr-FR" sz="1200" b="1" dirty="0">
              <a:solidFill>
                <a:srgbClr val="FFFFFF"/>
              </a:solidFill>
              <a:latin typeface="Century Gothic" panose="020B0502020202020204" pitchFamily="34" charset="0"/>
            </a:endParaRPr>
          </a:p>
          <a:p>
            <a:pPr algn="just"/>
            <a:r>
              <a:rPr lang="fr-FR" sz="1200" dirty="0">
                <a:solidFill>
                  <a:srgbClr val="FFFFFF"/>
                </a:solidFill>
                <a:latin typeface="Century Gothic" panose="020B0502020202020204" pitchFamily="34" charset="0"/>
              </a:rPr>
              <a:t>30 Quai Perrache - 69002 Lyon</a:t>
            </a:r>
          </a:p>
          <a:p>
            <a:pPr algn="just"/>
            <a:r>
              <a:rPr lang="fr-FR" sz="1200" dirty="0">
                <a:solidFill>
                  <a:srgbClr val="FFFFFF"/>
                </a:solidFill>
                <a:latin typeface="Century Gothic" panose="020B0502020202020204" pitchFamily="34" charset="0"/>
              </a:rPr>
              <a:t>Tél. +33 (0)4 37 23 67 40</a:t>
            </a:r>
          </a:p>
          <a:p>
            <a:pPr algn="just"/>
            <a:r>
              <a:rPr lang="fr-FR" sz="1200" b="1" dirty="0">
                <a:solidFill>
                  <a:srgbClr val="FFFFFF"/>
                </a:solidFill>
                <a:latin typeface="Century Gothic" panose="020B0502020202020204" pitchFamily="34" charset="0"/>
              </a:rPr>
              <a:t>www.auvergne-rhone-alpes-gourmand.fr</a:t>
            </a:r>
            <a:endParaRPr lang="fr-FR" sz="1200" dirty="0">
              <a:solidFill>
                <a:srgbClr val="FFFFFF"/>
              </a:solidFill>
              <a:latin typeface="Century Gothic" panose="020B0502020202020204" pitchFamily="34" charset="0"/>
            </a:endParaRPr>
          </a:p>
          <a:p>
            <a:pPr algn="just"/>
            <a:endParaRPr lang="fr-FR" sz="1200" dirty="0">
              <a:solidFill>
                <a:srgbClr val="FFFFFF"/>
              </a:solidFill>
              <a:latin typeface="Century Gothic" panose="020B0502020202020204" pitchFamily="34" charset="0"/>
            </a:endParaRPr>
          </a:p>
          <a:p>
            <a:pPr algn="just"/>
            <a:r>
              <a:rPr lang="fr-FR" sz="1200" b="1" dirty="0">
                <a:solidFill>
                  <a:srgbClr val="FFFFFF"/>
                </a:solidFill>
                <a:latin typeface="Century Gothic" panose="020B0502020202020204" pitchFamily="34" charset="0"/>
              </a:rPr>
              <a:t>Françoise </a:t>
            </a:r>
            <a:r>
              <a:rPr lang="fr-FR" sz="1200" b="1" dirty="0" err="1">
                <a:solidFill>
                  <a:srgbClr val="FFFFFF"/>
                </a:solidFill>
                <a:latin typeface="Century Gothic" panose="020B0502020202020204" pitchFamily="34" charset="0"/>
              </a:rPr>
              <a:t>Molegnana</a:t>
            </a:r>
            <a:endParaRPr lang="fr-FR" sz="1200" dirty="0">
              <a:solidFill>
                <a:srgbClr val="FFFFFF"/>
              </a:solidFill>
              <a:latin typeface="Century Gothic" panose="020B0502020202020204" pitchFamily="34" charset="0"/>
            </a:endParaRPr>
          </a:p>
          <a:p>
            <a:pPr algn="just"/>
            <a:r>
              <a:rPr lang="fr-FR" sz="1200" dirty="0">
                <a:solidFill>
                  <a:srgbClr val="FFFFFF"/>
                </a:solidFill>
                <a:latin typeface="Century Gothic" panose="020B0502020202020204" pitchFamily="34" charset="0"/>
              </a:rPr>
              <a:t>f.molegnana@comite-arag.fr</a:t>
            </a:r>
          </a:p>
          <a:p>
            <a:pPr algn="just"/>
            <a:endParaRPr lang="fr-FR" sz="1200" dirty="0">
              <a:solidFill>
                <a:srgbClr val="FFFFFF"/>
              </a:solidFill>
              <a:latin typeface="Century Gothic" panose="020B0502020202020204" pitchFamily="34" charset="0"/>
            </a:endParaRPr>
          </a:p>
          <a:p>
            <a:pPr algn="just"/>
            <a:r>
              <a:rPr lang="fr-FR" sz="1200" b="1" dirty="0" smtClean="0">
                <a:solidFill>
                  <a:srgbClr val="FFFFFF"/>
                </a:solidFill>
                <a:latin typeface="Century Gothic" panose="020B0502020202020204" pitchFamily="34" charset="0"/>
              </a:rPr>
              <a:t>Hippolyte Remy</a:t>
            </a:r>
            <a:endParaRPr lang="fr-FR" sz="1200" dirty="0">
              <a:solidFill>
                <a:srgbClr val="FFFFFF"/>
              </a:solidFill>
              <a:latin typeface="Century Gothic" panose="020B0502020202020204" pitchFamily="34" charset="0"/>
            </a:endParaRPr>
          </a:p>
          <a:p>
            <a:pPr algn="just"/>
            <a:r>
              <a:rPr lang="fr-FR" sz="1200" dirty="0" smtClean="0">
                <a:solidFill>
                  <a:srgbClr val="FFFFFF"/>
                </a:solidFill>
                <a:latin typeface="Century Gothic" panose="020B0502020202020204" pitchFamily="34" charset="0"/>
                <a:hlinkClick r:id="rId3"/>
              </a:rPr>
              <a:t>h.remy@comite-arag.fr</a:t>
            </a:r>
            <a:endParaRPr lang="fr-FR" sz="1200" dirty="0">
              <a:solidFill>
                <a:srgbClr val="FFFFFF"/>
              </a:solidFill>
              <a:latin typeface="Century Gothic" panose="020B0502020202020204" pitchFamily="34" charset="0"/>
            </a:endParaRPr>
          </a:p>
        </p:txBody>
      </p:sp>
      <p:sp>
        <p:nvSpPr>
          <p:cNvPr id="14" name="ZoneTexte 13"/>
          <p:cNvSpPr txBox="1"/>
          <p:nvPr/>
        </p:nvSpPr>
        <p:spPr>
          <a:xfrm>
            <a:off x="2020668" y="480613"/>
            <a:ext cx="5102664" cy="1200329"/>
          </a:xfrm>
          <a:prstGeom prst="rect">
            <a:avLst/>
          </a:prstGeom>
          <a:noFill/>
        </p:spPr>
        <p:txBody>
          <a:bodyPr wrap="square" rtlCol="0">
            <a:spAutoFit/>
          </a:bodyPr>
          <a:lstStyle/>
          <a:p>
            <a:pPr algn="ctr"/>
            <a:r>
              <a:rPr lang="fr-FR" sz="2400" b="1" dirty="0">
                <a:solidFill>
                  <a:srgbClr val="FFFFFF"/>
                </a:solidFill>
                <a:latin typeface="Century Gothic" panose="020B0502020202020204" pitchFamily="34" charset="0"/>
              </a:rPr>
              <a:t>MERCI DE VOTRE ATTENTION</a:t>
            </a:r>
          </a:p>
          <a:p>
            <a:pPr algn="ctr"/>
            <a:endParaRPr lang="fr-FR" sz="2400" b="1" dirty="0">
              <a:solidFill>
                <a:srgbClr val="FFFFFF"/>
              </a:solidFill>
              <a:latin typeface="Century Gothic" panose="020B0502020202020204" pitchFamily="34" charset="0"/>
            </a:endParaRPr>
          </a:p>
          <a:p>
            <a:pPr algn="ctr"/>
            <a:r>
              <a:rPr lang="fr-FR" sz="2400" b="1" dirty="0">
                <a:solidFill>
                  <a:srgbClr val="FFFFFF"/>
                </a:solidFill>
                <a:latin typeface="Century Gothic" panose="020B0502020202020204" pitchFamily="34" charset="0"/>
              </a:rPr>
              <a:t>N’hésitez pas à nous contacter !</a:t>
            </a:r>
          </a:p>
        </p:txBody>
      </p:sp>
      <p:pic>
        <p:nvPicPr>
          <p:cNvPr id="7" name="object 6"/>
          <p:cNvPicPr/>
          <p:nvPr/>
        </p:nvPicPr>
        <p:blipFill>
          <a:blip r:embed="rId4" cstate="print"/>
          <a:stretch>
            <a:fillRect/>
          </a:stretch>
        </p:blipFill>
        <p:spPr>
          <a:xfrm>
            <a:off x="1836204" y="3079671"/>
            <a:ext cx="1871700" cy="1004247"/>
          </a:xfrm>
          <a:prstGeom prst="rect">
            <a:avLst/>
          </a:prstGeom>
        </p:spPr>
      </p:pic>
    </p:spTree>
    <p:extLst>
      <p:ext uri="{BB962C8B-B14F-4D97-AF65-F5344CB8AC3E}">
        <p14:creationId xmlns:p14="http://schemas.microsoft.com/office/powerpoint/2010/main" val="356164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texte 2">
            <a:extLst>
              <a:ext uri="{FF2B5EF4-FFF2-40B4-BE49-F238E27FC236}">
                <a16:creationId xmlns="" xmlns:a16="http://schemas.microsoft.com/office/drawing/2014/main" id="{9017EC18-0503-45AC-BB63-B4417E7DE150}"/>
              </a:ext>
            </a:extLst>
          </p:cNvPr>
          <p:cNvSpPr txBox="1">
            <a:spLocks/>
          </p:cNvSpPr>
          <p:nvPr/>
        </p:nvSpPr>
        <p:spPr>
          <a:xfrm>
            <a:off x="1674470" y="73405"/>
            <a:ext cx="5760640" cy="291488"/>
          </a:xfrm>
          <a:prstGeom prst="rect">
            <a:avLst/>
          </a:prstGeom>
        </p:spPr>
        <p:txBody>
          <a:bodyPr>
            <a:noAutofit/>
          </a:bodyPr>
          <a:lstStyle>
            <a:defPPr>
              <a:defRPr lang="fr-FR"/>
            </a:defPPr>
            <a:lvl1pPr indent="0">
              <a:spcBef>
                <a:spcPct val="20000"/>
              </a:spcBef>
              <a:buFont typeface="Arial" pitchFamily="34" charset="0"/>
              <a:buNone/>
              <a:defRPr sz="2400" b="1">
                <a:solidFill>
                  <a:schemeClr val="accent5"/>
                </a:solidFill>
                <a:latin typeface="Century Gothic" panose="020B0502020202020204"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0"/>
              </a:spcBef>
            </a:pPr>
            <a:endParaRPr lang="fr-FR" sz="1600" dirty="0"/>
          </a:p>
        </p:txBody>
      </p:sp>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323528" y="280154"/>
            <a:ext cx="5940252" cy="371192"/>
          </a:xfrm>
          <a:prstGeom prst="rect">
            <a:avLst/>
          </a:prstGeom>
        </p:spPr>
        <p:txBody>
          <a:bodyPr wrap="square">
            <a:spAutoFit/>
          </a:bodyPr>
          <a:lstStyle>
            <a:defPPr>
              <a:defRPr lang="fr-FR"/>
            </a:defPPr>
            <a:lvl1pPr>
              <a:lnSpc>
                <a:spcPct val="110000"/>
              </a:lnSpc>
              <a:defRPr b="1" cap="all">
                <a:solidFill>
                  <a:schemeClr val="bg1">
                    <a:lumMod val="65000"/>
                  </a:schemeClr>
                </a:solidFill>
                <a:latin typeface="Century Gothic" panose="020B0502020202020204" pitchFamily="34" charset="0"/>
              </a:defRPr>
            </a:lvl1pPr>
          </a:lstStyle>
          <a:p>
            <a:r>
              <a:rPr lang="fr-FR" dirty="0"/>
              <a:t>Présentation du projet « à table ! »</a:t>
            </a:r>
          </a:p>
        </p:txBody>
      </p:sp>
      <p:sp>
        <p:nvSpPr>
          <p:cNvPr id="17" name="ZoneTexte 16"/>
          <p:cNvSpPr txBox="1"/>
          <p:nvPr/>
        </p:nvSpPr>
        <p:spPr>
          <a:xfrm>
            <a:off x="1734847" y="4299942"/>
            <a:ext cx="2039882" cy="738664"/>
          </a:xfrm>
          <a:prstGeom prst="rect">
            <a:avLst/>
          </a:prstGeom>
          <a:noFill/>
        </p:spPr>
        <p:txBody>
          <a:bodyPr wrap="square" rtlCol="0">
            <a:spAutoFit/>
          </a:bodyPr>
          <a:lstStyle/>
          <a:p>
            <a:r>
              <a:rPr lang="fr-FR" sz="1050" b="1" dirty="0">
                <a:solidFill>
                  <a:schemeClr val="accent6">
                    <a:lumMod val="75000"/>
                  </a:schemeClr>
                </a:solidFill>
              </a:rPr>
              <a:t>Appel à projet DINAII</a:t>
            </a:r>
          </a:p>
          <a:p>
            <a:r>
              <a:rPr lang="fr-FR" sz="1050" dirty="0"/>
              <a:t>Dispositif National d'Aide à l'Investissement Immatériel pour les entreprises agroalimentaires </a:t>
            </a:r>
          </a:p>
        </p:txBody>
      </p:sp>
      <p:sp>
        <p:nvSpPr>
          <p:cNvPr id="22" name="Espace réservé du texte 2">
            <a:extLst>
              <a:ext uri="{FF2B5EF4-FFF2-40B4-BE49-F238E27FC236}">
                <a16:creationId xmlns="" xmlns:a16="http://schemas.microsoft.com/office/drawing/2014/main" id="{9017EC18-0503-45AC-BB63-B4417E7DE150}"/>
              </a:ext>
            </a:extLst>
          </p:cNvPr>
          <p:cNvSpPr txBox="1">
            <a:spLocks/>
          </p:cNvSpPr>
          <p:nvPr/>
        </p:nvSpPr>
        <p:spPr>
          <a:xfrm>
            <a:off x="323528" y="923557"/>
            <a:ext cx="8604448" cy="1560013"/>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2000" b="1" dirty="0">
                <a:solidFill>
                  <a:srgbClr val="E75012"/>
                </a:solidFill>
                <a:latin typeface="Century Gothic" panose="020B0502020202020204" pitchFamily="34" charset="0"/>
              </a:rPr>
              <a:t>Le projet que nous animons : </a:t>
            </a:r>
          </a:p>
          <a:p>
            <a:pPr>
              <a:spcBef>
                <a:spcPts val="0"/>
              </a:spcBef>
            </a:pPr>
            <a:endParaRPr lang="fr-FR" sz="2000" b="1" dirty="0">
              <a:solidFill>
                <a:srgbClr val="E75012"/>
              </a:solidFill>
              <a:latin typeface="Century Gothic" panose="020B0502020202020204" pitchFamily="34" charset="0"/>
            </a:endParaRPr>
          </a:p>
          <a:p>
            <a:pPr>
              <a:spcBef>
                <a:spcPts val="0"/>
              </a:spcBef>
            </a:pPr>
            <a:r>
              <a:rPr lang="fr-FR" sz="2000" b="1" dirty="0">
                <a:solidFill>
                  <a:srgbClr val="E75012"/>
                </a:solidFill>
                <a:latin typeface="Century Gothic" panose="020B0502020202020204" pitchFamily="34" charset="0"/>
              </a:rPr>
              <a:t>MOBILISER ET FAVORISER L’INTEGRATION DES TPE/PME AGROALIMENTAIRES DANS LES PROJETS ALIMENTAIRES TERRRITORIAUX</a:t>
            </a:r>
          </a:p>
        </p:txBody>
      </p:sp>
      <p:sp>
        <p:nvSpPr>
          <p:cNvPr id="10" name="ZoneTexte 9">
            <a:extLst>
              <a:ext uri="{FF2B5EF4-FFF2-40B4-BE49-F238E27FC236}">
                <a16:creationId xmlns="" xmlns:a16="http://schemas.microsoft.com/office/drawing/2014/main" id="{68A805B1-6CEF-443E-8A93-FF593D8C96AC}"/>
              </a:ext>
            </a:extLst>
          </p:cNvPr>
          <p:cNvSpPr txBox="1"/>
          <p:nvPr/>
        </p:nvSpPr>
        <p:spPr>
          <a:xfrm>
            <a:off x="3851920" y="2643758"/>
            <a:ext cx="5164861" cy="2308324"/>
          </a:xfrm>
          <a:prstGeom prst="rect">
            <a:avLst/>
          </a:prstGeom>
          <a:solidFill>
            <a:srgbClr val="4BACC6"/>
          </a:solidFill>
          <a:ln>
            <a:solidFill>
              <a:srgbClr val="4BACC6"/>
            </a:solidFill>
          </a:ln>
        </p:spPr>
        <p:txBody>
          <a:bodyPr wrap="square" rtlCol="0">
            <a:spAutoFit/>
          </a:bodyPr>
          <a:lstStyle/>
          <a:p>
            <a:pPr marL="266700" indent="-266700">
              <a:tabLst>
                <a:tab pos="266700" algn="l"/>
              </a:tabLst>
            </a:pPr>
            <a:r>
              <a:rPr lang="fr-FR" sz="1300" b="1" dirty="0">
                <a:solidFill>
                  <a:schemeClr val="bg1"/>
                </a:solidFill>
                <a:latin typeface="Century Gothic" panose="020B0502020202020204" pitchFamily="34" charset="0"/>
              </a:rPr>
              <a:t>Partenaires du projet</a:t>
            </a:r>
          </a:p>
          <a:p>
            <a:pPr marL="266700" indent="-266700">
              <a:spcBef>
                <a:spcPts val="1200"/>
              </a:spcBef>
              <a:buFont typeface="Arial" panose="020B0604020202020204" pitchFamily="34" charset="0"/>
              <a:buChar char="•"/>
              <a:tabLst>
                <a:tab pos="266700" algn="l"/>
              </a:tabLst>
            </a:pPr>
            <a:r>
              <a:rPr lang="fr-FR" sz="1300" dirty="0">
                <a:solidFill>
                  <a:schemeClr val="bg1"/>
                </a:solidFill>
                <a:latin typeface="Century Gothic" panose="020B0502020202020204" pitchFamily="34" charset="0"/>
              </a:rPr>
              <a:t>ARIA Auvergne-Rhône-Alpes</a:t>
            </a:r>
          </a:p>
          <a:p>
            <a:pPr marL="266700" indent="-266700">
              <a:buFont typeface="Arial" panose="020B0604020202020204" pitchFamily="34" charset="0"/>
              <a:buChar char="•"/>
              <a:tabLst>
                <a:tab pos="266700" algn="l"/>
              </a:tabLst>
            </a:pPr>
            <a:r>
              <a:rPr lang="fr-FR" sz="1300" dirty="0">
                <a:solidFill>
                  <a:schemeClr val="bg1"/>
                </a:solidFill>
                <a:latin typeface="Century Gothic" panose="020B0502020202020204" pitchFamily="34" charset="0"/>
              </a:rPr>
              <a:t>La Coopération Agricole Auvergne-Rhône-Alpes</a:t>
            </a:r>
          </a:p>
          <a:p>
            <a:pPr marL="266700" indent="-266700">
              <a:buFont typeface="Arial" panose="020B0604020202020204" pitchFamily="34" charset="0"/>
              <a:buChar char="•"/>
              <a:tabLst>
                <a:tab pos="266700" algn="l"/>
              </a:tabLst>
            </a:pPr>
            <a:r>
              <a:rPr lang="fr-FR" sz="1300" dirty="0">
                <a:solidFill>
                  <a:schemeClr val="bg1"/>
                </a:solidFill>
                <a:latin typeface="Century Gothic" panose="020B0502020202020204" pitchFamily="34" charset="0"/>
              </a:rPr>
              <a:t>Cap ’Rural</a:t>
            </a:r>
          </a:p>
          <a:p>
            <a:pPr marL="266700" indent="-266700">
              <a:buFont typeface="Arial" panose="020B0604020202020204" pitchFamily="34" charset="0"/>
              <a:buChar char="•"/>
              <a:tabLst>
                <a:tab pos="266700" algn="l"/>
              </a:tabLst>
            </a:pPr>
            <a:r>
              <a:rPr lang="fr-FR" sz="1300" dirty="0">
                <a:solidFill>
                  <a:schemeClr val="bg1"/>
                </a:solidFill>
                <a:latin typeface="Century Gothic" panose="020B0502020202020204" pitchFamily="34" charset="0"/>
              </a:rPr>
              <a:t>T’RHEA, administrateur Auvergne-Rhône-Alpes Gourmand   </a:t>
            </a:r>
          </a:p>
          <a:p>
            <a:pPr marL="266700" indent="-266700">
              <a:buFont typeface="Arial" panose="020B0604020202020204" pitchFamily="34" charset="0"/>
              <a:buChar char="•"/>
              <a:tabLst>
                <a:tab pos="266700" algn="l"/>
              </a:tabLst>
            </a:pPr>
            <a:r>
              <a:rPr lang="fr-FR" sz="1300" dirty="0">
                <a:solidFill>
                  <a:schemeClr val="bg1"/>
                </a:solidFill>
                <a:latin typeface="Century Gothic" panose="020B0502020202020204" pitchFamily="34" charset="0"/>
              </a:rPr>
              <a:t>DRAAF Auvergne-Rhône-Alpes</a:t>
            </a:r>
          </a:p>
          <a:p>
            <a:pPr marL="266700" indent="-266700">
              <a:buFont typeface="Arial" panose="020B0604020202020204" pitchFamily="34" charset="0"/>
              <a:buChar char="•"/>
              <a:tabLst>
                <a:tab pos="266700" algn="l"/>
              </a:tabLst>
            </a:pPr>
            <a:r>
              <a:rPr lang="fr-FR" sz="1300" dirty="0">
                <a:solidFill>
                  <a:schemeClr val="bg1"/>
                </a:solidFill>
                <a:latin typeface="Century Gothic" panose="020B0502020202020204" pitchFamily="34" charset="0"/>
              </a:rPr>
              <a:t>La Région Auvergne-Rhône-Alpes</a:t>
            </a:r>
          </a:p>
          <a:p>
            <a:pPr marL="266700" indent="-266700">
              <a:spcBef>
                <a:spcPts val="600"/>
              </a:spcBef>
              <a:tabLst>
                <a:tab pos="266700" algn="l"/>
              </a:tabLst>
            </a:pPr>
            <a:r>
              <a:rPr lang="fr-FR" sz="1300" b="1" dirty="0">
                <a:solidFill>
                  <a:schemeClr val="bg1"/>
                </a:solidFill>
                <a:latin typeface="Century Gothic" panose="020B0502020202020204" pitchFamily="34" charset="0"/>
              </a:rPr>
              <a:t>Avec l’appui de </a:t>
            </a:r>
          </a:p>
          <a:p>
            <a:pPr marL="266700" indent="-266700">
              <a:buFont typeface="Arial" panose="020B0604020202020204" pitchFamily="34" charset="0"/>
              <a:buChar char="•"/>
              <a:tabLst>
                <a:tab pos="266700" algn="l"/>
              </a:tabLst>
            </a:pPr>
            <a:r>
              <a:rPr lang="fr-FR" sz="1300" dirty="0">
                <a:solidFill>
                  <a:schemeClr val="bg1"/>
                </a:solidFill>
                <a:latin typeface="Century Gothic" panose="020B0502020202020204" pitchFamily="34" charset="0"/>
              </a:rPr>
              <a:t>Valérie BINDER</a:t>
            </a:r>
          </a:p>
          <a:p>
            <a:pPr>
              <a:tabLst>
                <a:tab pos="266700" algn="l"/>
              </a:tabLst>
            </a:pPr>
            <a:r>
              <a:rPr lang="fr-FR" sz="1200" i="1" dirty="0">
                <a:solidFill>
                  <a:schemeClr val="tx1">
                    <a:lumMod val="65000"/>
                    <a:lumOff val="35000"/>
                  </a:schemeClr>
                </a:solidFill>
                <a:latin typeface="Century Gothic" panose="020B0502020202020204" pitchFamily="34" charset="0"/>
              </a:rPr>
              <a:t>	</a:t>
            </a:r>
          </a:p>
        </p:txBody>
      </p:sp>
      <p:pic>
        <p:nvPicPr>
          <p:cNvPr id="14" name="object 6"/>
          <p:cNvPicPr/>
          <p:nvPr/>
        </p:nvPicPr>
        <p:blipFill>
          <a:blip r:embed="rId3" cstate="print"/>
          <a:stretch>
            <a:fillRect/>
          </a:stretch>
        </p:blipFill>
        <p:spPr>
          <a:xfrm>
            <a:off x="6804248" y="195486"/>
            <a:ext cx="2058870" cy="1004247"/>
          </a:xfrm>
          <a:prstGeom prst="rect">
            <a:avLst/>
          </a:prstGeom>
        </p:spPr>
      </p:pic>
      <p:pic>
        <p:nvPicPr>
          <p:cNvPr id="15" name="Image 14"/>
          <p:cNvPicPr>
            <a:picLocks noChangeAspect="1"/>
          </p:cNvPicPr>
          <p:nvPr/>
        </p:nvPicPr>
        <p:blipFill>
          <a:blip r:embed="rId4"/>
          <a:stretch>
            <a:fillRect/>
          </a:stretch>
        </p:blipFill>
        <p:spPr>
          <a:xfrm>
            <a:off x="553583" y="2355726"/>
            <a:ext cx="2740071" cy="1237078"/>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161" y="3688572"/>
            <a:ext cx="1351772" cy="1400705"/>
          </a:xfrm>
          <a:prstGeom prst="rect">
            <a:avLst/>
          </a:prstGeom>
        </p:spPr>
      </p:pic>
    </p:spTree>
    <p:extLst>
      <p:ext uri="{BB962C8B-B14F-4D97-AF65-F5344CB8AC3E}">
        <p14:creationId xmlns:p14="http://schemas.microsoft.com/office/powerpoint/2010/main" val="96491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xmlns="" id="{9017EC18-0503-45AC-BB63-B4417E7DE150}"/>
              </a:ext>
            </a:extLst>
          </p:cNvPr>
          <p:cNvSpPr txBox="1">
            <a:spLocks/>
          </p:cNvSpPr>
          <p:nvPr/>
        </p:nvSpPr>
        <p:spPr>
          <a:xfrm>
            <a:off x="3923928" y="1746118"/>
            <a:ext cx="4968552" cy="403692"/>
          </a:xfrm>
          <a:prstGeom prst="rect">
            <a:avLst/>
          </a:prstGeom>
          <a:solidFill>
            <a:schemeClr val="bg1"/>
          </a:solidFill>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fr-FR" b="1" dirty="0" smtClean="0">
                <a:solidFill>
                  <a:srgbClr val="4BACC6"/>
                </a:solidFill>
                <a:latin typeface="Century Gothic" panose="020B0502020202020204" pitchFamily="34" charset="0"/>
              </a:rPr>
              <a:t>Volet expérimental : </a:t>
            </a:r>
          </a:p>
          <a:p>
            <a:pPr algn="ctr">
              <a:spcBef>
                <a:spcPts val="0"/>
              </a:spcBef>
            </a:pPr>
            <a:r>
              <a:rPr lang="fr-FR" b="1" dirty="0" smtClean="0">
                <a:solidFill>
                  <a:srgbClr val="4BACC6"/>
                </a:solidFill>
                <a:latin typeface="Century Gothic" panose="020B0502020202020204" pitchFamily="34" charset="0"/>
              </a:rPr>
              <a:t>3 </a:t>
            </a:r>
            <a:r>
              <a:rPr lang="fr-FR" b="1" dirty="0">
                <a:solidFill>
                  <a:srgbClr val="4BACC6"/>
                </a:solidFill>
                <a:latin typeface="Century Gothic" panose="020B0502020202020204" pitchFamily="34" charset="0"/>
              </a:rPr>
              <a:t>PAT </a:t>
            </a:r>
            <a:r>
              <a:rPr lang="fr-FR" b="1" dirty="0" smtClean="0">
                <a:solidFill>
                  <a:srgbClr val="4BACC6"/>
                </a:solidFill>
                <a:latin typeface="Century Gothic" panose="020B0502020202020204" pitchFamily="34" charset="0"/>
              </a:rPr>
              <a:t>accompagnés</a:t>
            </a:r>
            <a:endParaRPr lang="fr-FR" b="1" dirty="0">
              <a:solidFill>
                <a:schemeClr val="accent5"/>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3779912" y="2427734"/>
            <a:ext cx="4879958" cy="2548291"/>
          </a:xfrm>
          <a:prstGeom prst="rect">
            <a:avLst/>
          </a:prstGeom>
        </p:spPr>
      </p:pic>
      <p:cxnSp>
        <p:nvCxnSpPr>
          <p:cNvPr id="16" name="Connecteur droit 15"/>
          <p:cNvCxnSpPr>
            <a:endCxn id="4" idx="0"/>
          </p:cNvCxnSpPr>
          <p:nvPr/>
        </p:nvCxnSpPr>
        <p:spPr>
          <a:xfrm>
            <a:off x="4213844" y="1385424"/>
            <a:ext cx="2194360" cy="360694"/>
          </a:xfrm>
          <a:prstGeom prst="line">
            <a:avLst/>
          </a:prstGeom>
          <a:ln w="28575">
            <a:solidFill>
              <a:srgbClr val="81C25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2203171" y="1385424"/>
            <a:ext cx="2018107" cy="394627"/>
          </a:xfrm>
          <a:prstGeom prst="line">
            <a:avLst/>
          </a:prstGeom>
          <a:ln w="28575">
            <a:solidFill>
              <a:srgbClr val="81C25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Espace réservé du texte 2">
            <a:extLst>
              <a:ext uri="{FF2B5EF4-FFF2-40B4-BE49-F238E27FC236}">
                <a16:creationId xmlns:a16="http://schemas.microsoft.com/office/drawing/2014/main" xmlns="" id="{9017EC18-0503-45AC-BB63-B4417E7DE150}"/>
              </a:ext>
            </a:extLst>
          </p:cNvPr>
          <p:cNvSpPr txBox="1">
            <a:spLocks/>
          </p:cNvSpPr>
          <p:nvPr/>
        </p:nvSpPr>
        <p:spPr>
          <a:xfrm>
            <a:off x="688579" y="1758161"/>
            <a:ext cx="2448272" cy="403692"/>
          </a:xfrm>
          <a:prstGeom prst="rect">
            <a:avLst/>
          </a:prstGeom>
          <a:noFill/>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fr-FR" b="1" dirty="0" smtClean="0">
                <a:solidFill>
                  <a:srgbClr val="4BACC6"/>
                </a:solidFill>
                <a:latin typeface="Century Gothic" panose="020B0502020202020204" pitchFamily="34" charset="0"/>
              </a:rPr>
              <a:t>Volet exploratoire : freins &amp; leviers</a:t>
            </a:r>
            <a:endParaRPr lang="fr-FR" b="1" dirty="0">
              <a:solidFill>
                <a:schemeClr val="accent5"/>
              </a:solidFill>
              <a:latin typeface="Century Gothic" panose="020B0502020202020204" pitchFamily="34" charset="0"/>
            </a:endParaRPr>
          </a:p>
        </p:txBody>
      </p:sp>
      <p:pic>
        <p:nvPicPr>
          <p:cNvPr id="29" name="Imag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5" y="2506387"/>
            <a:ext cx="2619375" cy="1743075"/>
          </a:xfrm>
          <a:prstGeom prst="rect">
            <a:avLst/>
          </a:prstGeom>
        </p:spPr>
      </p:pic>
      <p:sp>
        <p:nvSpPr>
          <p:cNvPr id="31" name="Rectangle 30"/>
          <p:cNvSpPr/>
          <p:nvPr/>
        </p:nvSpPr>
        <p:spPr>
          <a:xfrm>
            <a:off x="4221088" y="407274"/>
            <a:ext cx="4374232" cy="738664"/>
          </a:xfrm>
          <a:prstGeom prst="rect">
            <a:avLst/>
          </a:prstGeom>
        </p:spPr>
        <p:txBody>
          <a:bodyPr wrap="square">
            <a:spAutoFit/>
          </a:bodyPr>
          <a:lstStyle/>
          <a:p>
            <a:pPr algn="ctr">
              <a:spcBef>
                <a:spcPts val="0"/>
              </a:spcBef>
            </a:pPr>
            <a:r>
              <a:rPr lang="fr-FR" sz="1400" b="1" dirty="0">
                <a:solidFill>
                  <a:srgbClr val="E75012"/>
                </a:solidFill>
                <a:latin typeface="Century Gothic" panose="020B0502020202020204" pitchFamily="34" charset="0"/>
              </a:rPr>
              <a:t>MOBILISER ET FAVORISER L’INTEGRATION DES TPE/PME AGROALIMENTAIRES DANS LES PROJETS ALIMENTAIRES TERRRITORIAUX</a:t>
            </a:r>
          </a:p>
        </p:txBody>
      </p:sp>
      <p:pic>
        <p:nvPicPr>
          <p:cNvPr id="32" name="Image 31"/>
          <p:cNvPicPr>
            <a:picLocks noChangeAspect="1"/>
          </p:cNvPicPr>
          <p:nvPr/>
        </p:nvPicPr>
        <p:blipFill>
          <a:blip r:embed="rId5"/>
          <a:stretch>
            <a:fillRect/>
          </a:stretch>
        </p:blipFill>
        <p:spPr>
          <a:xfrm>
            <a:off x="1259632" y="109314"/>
            <a:ext cx="2740071" cy="1237078"/>
          </a:xfrm>
          <a:prstGeom prst="rect">
            <a:avLst/>
          </a:prstGeom>
        </p:spPr>
      </p:pic>
      <p:pic>
        <p:nvPicPr>
          <p:cNvPr id="3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795886"/>
            <a:ext cx="2444004" cy="1180139"/>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6454" y="3848252"/>
            <a:ext cx="1099762" cy="1099762"/>
          </a:xfrm>
          <a:prstGeom prst="rect">
            <a:avLst/>
          </a:prstGeom>
        </p:spPr>
      </p:pic>
      <p:sp>
        <p:nvSpPr>
          <p:cNvPr id="3" name="Rectangle 2"/>
          <p:cNvSpPr/>
          <p:nvPr/>
        </p:nvSpPr>
        <p:spPr>
          <a:xfrm>
            <a:off x="6660232" y="4948594"/>
            <a:ext cx="2371996" cy="215444"/>
          </a:xfrm>
          <a:prstGeom prst="rect">
            <a:avLst/>
          </a:prstGeom>
        </p:spPr>
        <p:txBody>
          <a:bodyPr wrap="square">
            <a:spAutoFit/>
          </a:bodyPr>
          <a:lstStyle/>
          <a:p>
            <a:r>
              <a:rPr lang="fr-FR" sz="800" dirty="0" smtClean="0">
                <a:solidFill>
                  <a:schemeClr val="tx1">
                    <a:lumMod val="50000"/>
                    <a:lumOff val="50000"/>
                  </a:schemeClr>
                </a:solidFill>
              </a:rPr>
              <a:t>Copyright image : novethic.fr</a:t>
            </a:r>
            <a:endParaRPr lang="fr-FR" sz="800" dirty="0">
              <a:solidFill>
                <a:schemeClr val="tx1">
                  <a:lumMod val="50000"/>
                  <a:lumOff val="50000"/>
                </a:schemeClr>
              </a:solidFill>
            </a:endParaRPr>
          </a:p>
        </p:txBody>
      </p:sp>
    </p:spTree>
    <p:extLst>
      <p:ext uri="{BB962C8B-B14F-4D97-AF65-F5344CB8AC3E}">
        <p14:creationId xmlns:p14="http://schemas.microsoft.com/office/powerpoint/2010/main" val="373945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pic>
        <p:nvPicPr>
          <p:cNvPr id="28" name="Image 27"/>
          <p:cNvPicPr>
            <a:picLocks noChangeAspect="1"/>
          </p:cNvPicPr>
          <p:nvPr/>
        </p:nvPicPr>
        <p:blipFill rotWithShape="1">
          <a:blip r:embed="rId3" cstate="email">
            <a:extLst>
              <a:ext uri="{28A0092B-C50C-407E-A947-70E740481C1C}">
                <a14:useLocalDpi xmlns:a14="http://schemas.microsoft.com/office/drawing/2010/main"/>
              </a:ext>
            </a:extLst>
          </a:blip>
          <a:srcRect t="-122"/>
          <a:stretch/>
        </p:blipFill>
        <p:spPr>
          <a:xfrm>
            <a:off x="-18704" y="-6235"/>
            <a:ext cx="1629119" cy="5143500"/>
          </a:xfrm>
          <a:prstGeom prst="rect">
            <a:avLst/>
          </a:prstGeom>
        </p:spPr>
      </p:pic>
      <p:sp>
        <p:nvSpPr>
          <p:cNvPr id="13" name="Espace réservé du texte 2">
            <a:extLst>
              <a:ext uri="{FF2B5EF4-FFF2-40B4-BE49-F238E27FC236}">
                <a16:creationId xmlns="" xmlns:a16="http://schemas.microsoft.com/office/drawing/2014/main" id="{9017EC18-0503-45AC-BB63-B4417E7DE150}"/>
              </a:ext>
            </a:extLst>
          </p:cNvPr>
          <p:cNvSpPr txBox="1">
            <a:spLocks/>
          </p:cNvSpPr>
          <p:nvPr/>
        </p:nvSpPr>
        <p:spPr>
          <a:xfrm>
            <a:off x="1699689" y="326053"/>
            <a:ext cx="5541093" cy="291488"/>
          </a:xfrm>
          <a:prstGeom prst="rect">
            <a:avLst/>
          </a:prstGeom>
        </p:spPr>
        <p:txBody>
          <a:bodyPr>
            <a:noAutofit/>
          </a:bodyPr>
          <a:lstStyle>
            <a:lvl1pPr marL="0" indent="0" algn="l" defTabSz="914400" rtl="0" eaLnBrk="1" latinLnBrk="0" hangingPunct="1">
              <a:spcBef>
                <a:spcPct val="20000"/>
              </a:spcBef>
              <a:buFont typeface="Arial" pitchFamily="34" charset="0"/>
              <a:buNone/>
              <a:defRPr sz="1800" kern="1200">
                <a:solidFill>
                  <a:srgbClr val="E84E0E"/>
                </a:solidFill>
                <a:latin typeface="TeXGyreAdventor" panose="000005000000000000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spcBef>
                <a:spcPts val="0"/>
              </a:spcBef>
              <a:buAutoNum type="arabicPeriod"/>
            </a:pPr>
            <a:r>
              <a:rPr lang="fr-FR" sz="2800" b="1" dirty="0" smtClean="0">
                <a:solidFill>
                  <a:schemeClr val="bg1"/>
                </a:solidFill>
                <a:latin typeface="Century Gothic" panose="020B0502020202020204" pitchFamily="34" charset="0"/>
              </a:rPr>
              <a:t>Pourquoi </a:t>
            </a:r>
            <a:r>
              <a:rPr lang="fr-FR" sz="2800" b="1" dirty="0">
                <a:solidFill>
                  <a:schemeClr val="bg1"/>
                </a:solidFill>
                <a:latin typeface="Century Gothic" panose="020B0502020202020204" pitchFamily="34" charset="0"/>
              </a:rPr>
              <a:t>mobiliser les entreprises dans les PAT </a:t>
            </a:r>
            <a:r>
              <a:rPr lang="fr-FR" sz="2800" b="1" dirty="0" smtClean="0">
                <a:solidFill>
                  <a:schemeClr val="bg1"/>
                </a:solidFill>
                <a:latin typeface="Century Gothic" panose="020B0502020202020204" pitchFamily="34" charset="0"/>
              </a:rPr>
              <a:t>?</a:t>
            </a:r>
          </a:p>
          <a:p>
            <a:pPr>
              <a:spcBef>
                <a:spcPts val="0"/>
              </a:spcBef>
            </a:pPr>
            <a:endParaRPr lang="fr-FR" sz="2800" b="1" dirty="0">
              <a:solidFill>
                <a:schemeClr val="bg1"/>
              </a:solidFill>
              <a:latin typeface="Century Gothic" panose="020B0502020202020204" pitchFamily="34" charset="0"/>
            </a:endParaRPr>
          </a:p>
          <a:p>
            <a:pPr>
              <a:spcBef>
                <a:spcPts val="0"/>
              </a:spcBef>
            </a:pPr>
            <a:endParaRPr lang="fr-FR" sz="2800" b="1" dirty="0">
              <a:solidFill>
                <a:schemeClr val="bg1"/>
              </a:solidFill>
              <a:latin typeface="Century Gothic" panose="020B0502020202020204" pitchFamily="34" charset="0"/>
            </a:endParaRPr>
          </a:p>
        </p:txBody>
      </p:sp>
      <p:sp>
        <p:nvSpPr>
          <p:cNvPr id="17" name="ZoneTexte 16">
            <a:extLst>
              <a:ext uri="{FF2B5EF4-FFF2-40B4-BE49-F238E27FC236}">
                <a16:creationId xmlns="" xmlns:a16="http://schemas.microsoft.com/office/drawing/2014/main" id="{68A805B1-6CEF-443E-8A93-FF593D8C96AC}"/>
              </a:ext>
            </a:extLst>
          </p:cNvPr>
          <p:cNvSpPr txBox="1"/>
          <p:nvPr/>
        </p:nvSpPr>
        <p:spPr>
          <a:xfrm>
            <a:off x="1758877" y="1588648"/>
            <a:ext cx="7061595" cy="1169551"/>
          </a:xfrm>
          <a:prstGeom prst="rect">
            <a:avLst/>
          </a:prstGeom>
          <a:noFill/>
        </p:spPr>
        <p:txBody>
          <a:bodyPr wrap="square" rtlCol="0">
            <a:spAutoFit/>
          </a:bodyPr>
          <a:lstStyle/>
          <a:p>
            <a:pPr marL="446088" indent="-446088">
              <a:spcBef>
                <a:spcPts val="600"/>
              </a:spcBef>
              <a:buFont typeface="Arial" panose="020B0604020202020204" pitchFamily="34" charset="0"/>
              <a:buChar char="•"/>
              <a:tabLst>
                <a:tab pos="1706563" algn="l"/>
              </a:tabLst>
            </a:pPr>
            <a:r>
              <a:rPr lang="fr-FR" sz="2000" b="1" dirty="0">
                <a:solidFill>
                  <a:schemeClr val="bg1"/>
                </a:solidFill>
                <a:latin typeface="Century Gothic" panose="020B0502020202020204" pitchFamily="34" charset="0"/>
              </a:rPr>
              <a:t>Intérêts, Opportunités</a:t>
            </a:r>
          </a:p>
          <a:p>
            <a:pPr marL="446088" indent="-446088">
              <a:spcBef>
                <a:spcPts val="600"/>
              </a:spcBef>
              <a:buFont typeface="Arial" panose="020B0604020202020204" pitchFamily="34" charset="0"/>
              <a:buChar char="•"/>
              <a:tabLst>
                <a:tab pos="1706563" algn="l"/>
              </a:tabLst>
            </a:pPr>
            <a:r>
              <a:rPr lang="fr-FR" sz="2000" b="1" dirty="0">
                <a:solidFill>
                  <a:schemeClr val="bg1"/>
                </a:solidFill>
                <a:latin typeface="Century Gothic" panose="020B0502020202020204" pitchFamily="34" charset="0"/>
              </a:rPr>
              <a:t>Freins, Leviers</a:t>
            </a:r>
          </a:p>
          <a:p>
            <a:pPr marL="446088" indent="-446088">
              <a:spcBef>
                <a:spcPts val="600"/>
              </a:spcBef>
              <a:buFont typeface="Arial" panose="020B0604020202020204" pitchFamily="34" charset="0"/>
              <a:buChar char="•"/>
              <a:tabLst>
                <a:tab pos="1706563" algn="l"/>
              </a:tabLst>
            </a:pPr>
            <a:r>
              <a:rPr lang="fr-FR" sz="2000" b="1" dirty="0">
                <a:solidFill>
                  <a:schemeClr val="bg1"/>
                </a:solidFill>
                <a:latin typeface="Century Gothic" panose="020B0502020202020204" pitchFamily="34" charset="0"/>
              </a:rPr>
              <a:t>Retours d’expérience</a:t>
            </a:r>
          </a:p>
        </p:txBody>
      </p:sp>
      <p:sp>
        <p:nvSpPr>
          <p:cNvPr id="2" name="Rectangle 1"/>
          <p:cNvSpPr/>
          <p:nvPr/>
        </p:nvSpPr>
        <p:spPr>
          <a:xfrm>
            <a:off x="6948264" y="289429"/>
            <a:ext cx="2088232" cy="1130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7923165" y="378299"/>
            <a:ext cx="1041323" cy="104132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rotWithShape="1">
          <a:blip r:embed="rId4"/>
          <a:srcRect r="71760" b="78000"/>
          <a:stretch/>
        </p:blipFill>
        <p:spPr>
          <a:xfrm>
            <a:off x="7076002" y="397401"/>
            <a:ext cx="911218" cy="1003117"/>
          </a:xfrm>
          <a:prstGeom prst="rect">
            <a:avLst/>
          </a:prstGeom>
        </p:spPr>
      </p:pic>
      <p:pic>
        <p:nvPicPr>
          <p:cNvPr id="8" name="object 6"/>
          <p:cNvPicPr/>
          <p:nvPr/>
        </p:nvPicPr>
        <p:blipFill>
          <a:blip r:embed="rId5" cstate="print"/>
          <a:stretch>
            <a:fillRect/>
          </a:stretch>
        </p:blipFill>
        <p:spPr>
          <a:xfrm>
            <a:off x="7881867" y="585531"/>
            <a:ext cx="1056525" cy="515337"/>
          </a:xfrm>
          <a:prstGeom prst="rect">
            <a:avLst/>
          </a:prstGeom>
        </p:spPr>
      </p:pic>
      <p:sp>
        <p:nvSpPr>
          <p:cNvPr id="3" name="Rectangle 2"/>
          <p:cNvSpPr/>
          <p:nvPr/>
        </p:nvSpPr>
        <p:spPr>
          <a:xfrm>
            <a:off x="1835696" y="3219822"/>
            <a:ext cx="6768752" cy="1296144"/>
          </a:xfrm>
          <a:prstGeom prst="rect">
            <a:avLst/>
          </a:prstGeom>
          <a:solidFill>
            <a:schemeClr val="bg1"/>
          </a:solidFill>
        </p:spPr>
        <p:txBody>
          <a:bodyPr wrap="square">
            <a:noAutofit/>
          </a:bodyPr>
          <a:lstStyle/>
          <a:p>
            <a:pPr marL="285750" indent="-285750">
              <a:buFont typeface="Wingdings" panose="05000000000000000000" pitchFamily="2" charset="2"/>
              <a:buChar char="Ø"/>
            </a:pPr>
            <a:r>
              <a:rPr lang="fr-FR" b="1" dirty="0">
                <a:solidFill>
                  <a:srgbClr val="4BACC6"/>
                </a:solidFill>
              </a:rPr>
              <a:t>Les entreprises </a:t>
            </a:r>
            <a:r>
              <a:rPr lang="fr-FR" b="1" dirty="0" smtClean="0">
                <a:solidFill>
                  <a:srgbClr val="4BACC6"/>
                </a:solidFill>
              </a:rPr>
              <a:t>de transformation alimentaire </a:t>
            </a:r>
            <a:r>
              <a:rPr lang="fr-FR" b="1" dirty="0">
                <a:solidFill>
                  <a:srgbClr val="4BACC6"/>
                </a:solidFill>
              </a:rPr>
              <a:t>ont envie </a:t>
            </a:r>
            <a:r>
              <a:rPr lang="fr-FR" b="1" dirty="0" smtClean="0">
                <a:solidFill>
                  <a:srgbClr val="4BACC6"/>
                </a:solidFill>
              </a:rPr>
              <a:t>et </a:t>
            </a:r>
            <a:r>
              <a:rPr lang="fr-FR" b="1" dirty="0">
                <a:solidFill>
                  <a:srgbClr val="4BACC6"/>
                </a:solidFill>
              </a:rPr>
              <a:t>sont déjà impliquées pour certaines, </a:t>
            </a:r>
          </a:p>
          <a:p>
            <a:pPr marL="285750" indent="-285750">
              <a:buFont typeface="Wingdings" panose="05000000000000000000" pitchFamily="2" charset="2"/>
              <a:buChar char="Ø"/>
            </a:pPr>
            <a:r>
              <a:rPr lang="fr-FR" b="1" dirty="0">
                <a:solidFill>
                  <a:srgbClr val="4BACC6"/>
                </a:solidFill>
              </a:rPr>
              <a:t>Mais </a:t>
            </a:r>
            <a:r>
              <a:rPr lang="fr-FR" b="1" dirty="0" smtClean="0">
                <a:solidFill>
                  <a:srgbClr val="4BACC6"/>
                </a:solidFill>
              </a:rPr>
              <a:t>leurs </a:t>
            </a:r>
            <a:r>
              <a:rPr lang="fr-FR" b="1" dirty="0">
                <a:solidFill>
                  <a:srgbClr val="4BACC6"/>
                </a:solidFill>
              </a:rPr>
              <a:t>actions sont peu ou mal valorisées et des hésitations ou </a:t>
            </a:r>
            <a:r>
              <a:rPr lang="fr-FR" b="1" dirty="0" smtClean="0">
                <a:solidFill>
                  <a:srgbClr val="4BACC6"/>
                </a:solidFill>
              </a:rPr>
              <a:t>certaines conditions </a:t>
            </a:r>
            <a:r>
              <a:rPr lang="fr-FR" b="1" dirty="0">
                <a:solidFill>
                  <a:srgbClr val="4BACC6"/>
                </a:solidFill>
              </a:rPr>
              <a:t>freinent un engagement plus important</a:t>
            </a:r>
          </a:p>
        </p:txBody>
      </p:sp>
    </p:spTree>
    <p:extLst>
      <p:ext uri="{BB962C8B-B14F-4D97-AF65-F5344CB8AC3E}">
        <p14:creationId xmlns:p14="http://schemas.microsoft.com/office/powerpoint/2010/main" val="111116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BCDA"/>
        </a:solidFill>
        <a:effectLst/>
      </p:bgPr>
    </p:bg>
    <p:spTree>
      <p:nvGrpSpPr>
        <p:cNvPr id="1" name=""/>
        <p:cNvGrpSpPr/>
        <p:nvPr/>
      </p:nvGrpSpPr>
      <p:grpSpPr>
        <a:xfrm>
          <a:off x="0" y="0"/>
          <a:ext cx="0" cy="0"/>
          <a:chOff x="0" y="0"/>
          <a:chExt cx="0" cy="0"/>
        </a:xfrm>
      </p:grpSpPr>
      <p:sp>
        <p:nvSpPr>
          <p:cNvPr id="11" name="Titre 6"/>
          <p:cNvSpPr txBox="1">
            <a:spLocks/>
          </p:cNvSpPr>
          <p:nvPr/>
        </p:nvSpPr>
        <p:spPr>
          <a:xfrm>
            <a:off x="592043" y="830076"/>
            <a:ext cx="4700038" cy="438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prstClr val="white"/>
                </a:solidFill>
              </a:rPr>
              <a:t>Votre PAT mobilise-t-il des entreprises de votre territoire ?</a:t>
            </a:r>
            <a:endParaRPr lang="fr-FR" sz="3200" b="1" dirty="0">
              <a:solidFill>
                <a:prstClr val="white"/>
              </a:solidFill>
            </a:endParaRPr>
          </a:p>
        </p:txBody>
      </p:sp>
      <p:pic>
        <p:nvPicPr>
          <p:cNvPr id="19" name="Image 18"/>
          <p:cNvPicPr>
            <a:picLocks noChangeAspect="1"/>
          </p:cNvPicPr>
          <p:nvPr/>
        </p:nvPicPr>
        <p:blipFill rotWithShape="1">
          <a:blip r:embed="rId3" cstate="print">
            <a:extLst>
              <a:ext uri="{28A0092B-C50C-407E-A947-70E740481C1C}">
                <a14:useLocalDpi xmlns:a14="http://schemas.microsoft.com/office/drawing/2010/main" val="0"/>
              </a:ext>
            </a:extLst>
          </a:blip>
          <a:srcRect l="38086"/>
          <a:stretch/>
        </p:blipFill>
        <p:spPr>
          <a:xfrm>
            <a:off x="8316415" y="0"/>
            <a:ext cx="825737" cy="750503"/>
          </a:xfrm>
          <a:prstGeom prst="rect">
            <a:avLst/>
          </a:prstGeom>
        </p:spPr>
      </p:pic>
      <p:sp>
        <p:nvSpPr>
          <p:cNvPr id="2" name="Rectangle 1"/>
          <p:cNvSpPr/>
          <p:nvPr/>
        </p:nvSpPr>
        <p:spPr>
          <a:xfrm>
            <a:off x="5432218" y="756535"/>
            <a:ext cx="3384376" cy="830997"/>
          </a:xfrm>
          <a:prstGeom prst="rect">
            <a:avLst/>
          </a:prstGeom>
        </p:spPr>
        <p:txBody>
          <a:bodyPr vert="horz" lIns="91440" tIns="45720" rIns="91440" bIns="45720" rtlCol="0" anchor="ctr">
            <a:noAutofit/>
          </a:bodyPr>
          <a:lstStyle/>
          <a:p>
            <a:pPr marL="342900" indent="-342900">
              <a:spcBef>
                <a:spcPct val="0"/>
              </a:spcBef>
              <a:buFont typeface="Arial" panose="020B0604020202020204" pitchFamily="34" charset="0"/>
              <a:buChar char="•"/>
            </a:pPr>
            <a:r>
              <a:rPr lang="fr-FR" sz="2000" b="1" dirty="0">
                <a:solidFill>
                  <a:prstClr val="white"/>
                </a:solidFill>
              </a:rPr>
              <a:t>Si oui, sur quelles actions / thématiques ? </a:t>
            </a:r>
          </a:p>
        </p:txBody>
      </p:sp>
      <p:sp>
        <p:nvSpPr>
          <p:cNvPr id="5" name="Ellipse 4"/>
          <p:cNvSpPr/>
          <p:nvPr/>
        </p:nvSpPr>
        <p:spPr>
          <a:xfrm>
            <a:off x="179512" y="750503"/>
            <a:ext cx="576064" cy="52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53BCDA"/>
                </a:solidFill>
              </a:rPr>
              <a:t>1</a:t>
            </a:r>
          </a:p>
        </p:txBody>
      </p:sp>
      <p:sp>
        <p:nvSpPr>
          <p:cNvPr id="27" name="Ellipse 26"/>
          <p:cNvSpPr/>
          <p:nvPr/>
        </p:nvSpPr>
        <p:spPr>
          <a:xfrm>
            <a:off x="5076056" y="788443"/>
            <a:ext cx="576064" cy="52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53BCDA"/>
                </a:solidFill>
                <a:sym typeface="Wingdings" panose="05000000000000000000" pitchFamily="2" charset="2"/>
              </a:rPr>
              <a:t>+</a:t>
            </a:r>
            <a:endParaRPr lang="fr-FR" sz="2800" dirty="0">
              <a:solidFill>
                <a:srgbClr val="53BCDA"/>
              </a:solidFill>
            </a:endParaRPr>
          </a:p>
        </p:txBody>
      </p:sp>
      <p:pic>
        <p:nvPicPr>
          <p:cNvPr id="10" name="Image 9"/>
          <p:cNvPicPr>
            <a:picLocks noChangeAspect="1"/>
          </p:cNvPicPr>
          <p:nvPr/>
        </p:nvPicPr>
        <p:blipFill>
          <a:blip r:embed="rId4"/>
          <a:stretch>
            <a:fillRect/>
          </a:stretch>
        </p:blipFill>
        <p:spPr>
          <a:xfrm>
            <a:off x="1073229" y="32883"/>
            <a:ext cx="1564639" cy="625855"/>
          </a:xfrm>
          <a:prstGeom prst="rect">
            <a:avLst/>
          </a:prstGeom>
        </p:spPr>
      </p:pic>
      <p:sp>
        <p:nvSpPr>
          <p:cNvPr id="4" name="Rectangle 3"/>
          <p:cNvSpPr/>
          <p:nvPr/>
        </p:nvSpPr>
        <p:spPr>
          <a:xfrm>
            <a:off x="-59200" y="29192"/>
            <a:ext cx="1318832" cy="62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4692FF"/>
                </a:solidFill>
              </a:rPr>
              <a:t>Sondage</a:t>
            </a:r>
            <a:endParaRPr lang="fr-FR" b="1" dirty="0">
              <a:solidFill>
                <a:srgbClr val="4692FF"/>
              </a:solidFill>
            </a:endParaRPr>
          </a:p>
        </p:txBody>
      </p:sp>
      <p:pic>
        <p:nvPicPr>
          <p:cNvPr id="6" name="Image 5"/>
          <p:cNvPicPr>
            <a:picLocks noChangeAspect="1"/>
          </p:cNvPicPr>
          <p:nvPr/>
        </p:nvPicPr>
        <p:blipFill>
          <a:blip r:embed="rId5"/>
          <a:stretch>
            <a:fillRect/>
          </a:stretch>
        </p:blipFill>
        <p:spPr>
          <a:xfrm>
            <a:off x="291709" y="1574898"/>
            <a:ext cx="4692318" cy="1918191"/>
          </a:xfrm>
          <a:prstGeom prst="rect">
            <a:avLst/>
          </a:prstGeom>
        </p:spPr>
      </p:pic>
      <p:sp>
        <p:nvSpPr>
          <p:cNvPr id="13" name="Rectangle 12"/>
          <p:cNvSpPr/>
          <p:nvPr/>
        </p:nvSpPr>
        <p:spPr>
          <a:xfrm>
            <a:off x="621196" y="3380386"/>
            <a:ext cx="3384376" cy="830997"/>
          </a:xfrm>
          <a:prstGeom prst="rect">
            <a:avLst/>
          </a:prstGeom>
        </p:spPr>
        <p:txBody>
          <a:bodyPr vert="horz" lIns="91440" tIns="45720" rIns="91440" bIns="45720" rtlCol="0" anchor="ctr">
            <a:noAutofit/>
          </a:bodyPr>
          <a:lstStyle/>
          <a:p>
            <a:pPr marL="342900" indent="-342900">
              <a:spcBef>
                <a:spcPct val="0"/>
              </a:spcBef>
              <a:buFont typeface="Arial" panose="020B0604020202020204" pitchFamily="34" charset="0"/>
              <a:buChar char="•"/>
            </a:pPr>
            <a:r>
              <a:rPr lang="fr-FR" sz="2000" b="1" dirty="0" smtClean="0">
                <a:solidFill>
                  <a:prstClr val="white"/>
                </a:solidFill>
              </a:rPr>
              <a:t>Si </a:t>
            </a:r>
            <a:r>
              <a:rPr lang="fr-FR" sz="2000" b="1" dirty="0">
                <a:solidFill>
                  <a:prstClr val="white"/>
                </a:solidFill>
              </a:rPr>
              <a:t>non, pourquoi ? </a:t>
            </a:r>
          </a:p>
        </p:txBody>
      </p:sp>
      <p:sp>
        <p:nvSpPr>
          <p:cNvPr id="8" name="Rectangle 7"/>
          <p:cNvSpPr/>
          <p:nvPr/>
        </p:nvSpPr>
        <p:spPr>
          <a:xfrm>
            <a:off x="2392061" y="29259"/>
            <a:ext cx="5924354" cy="627535"/>
          </a:xfrm>
          <a:prstGeom prst="rect">
            <a:avLst/>
          </a:prstGeom>
          <a:solidFill>
            <a:schemeClr val="bg1"/>
          </a:solidFill>
          <a:ln>
            <a:noFill/>
          </a:ln>
        </p:spPr>
        <p:txBody>
          <a:bodyPr wrap="square">
            <a:noAutofit/>
          </a:bodyPr>
          <a:lstStyle/>
          <a:p>
            <a:pPr>
              <a:lnSpc>
                <a:spcPct val="110000"/>
              </a:lnSpc>
            </a:pPr>
            <a:r>
              <a:rPr lang="fr-FR" sz="1000" b="1" dirty="0" smtClean="0">
                <a:solidFill>
                  <a:srgbClr val="E75012"/>
                </a:solidFill>
                <a:latin typeface="Century Gothic" panose="020B0502020202020204" pitchFamily="34" charset="0"/>
              </a:rPr>
              <a:t>Une majorité d’entre vous mobilise déjà des entreprises alimentaires, mais essentiellement artisanales, des sociétés de restauration collective ou via les marques territoriales. </a:t>
            </a:r>
          </a:p>
          <a:p>
            <a:pPr>
              <a:lnSpc>
                <a:spcPct val="110000"/>
              </a:lnSpc>
            </a:pPr>
            <a:r>
              <a:rPr lang="fr-FR" sz="1000" b="1" dirty="0" smtClean="0">
                <a:solidFill>
                  <a:srgbClr val="E75012"/>
                </a:solidFill>
                <a:latin typeface="Century Gothic" panose="020B0502020202020204" pitchFamily="34" charset="0"/>
              </a:rPr>
              <a:t>Mais dans quelle mesure les TPE-PME de transformation sont-elles concernées ? </a:t>
            </a:r>
            <a:endParaRPr lang="fr-FR" sz="1000" b="1" dirty="0">
              <a:solidFill>
                <a:srgbClr val="E75012"/>
              </a:solidFill>
              <a:latin typeface="Century Gothic" panose="020B0502020202020204" pitchFamily="34" charset="0"/>
            </a:endParaRPr>
          </a:p>
        </p:txBody>
      </p:sp>
      <p:sp>
        <p:nvSpPr>
          <p:cNvPr id="15" name="Rectangle à coins arrondis 14"/>
          <p:cNvSpPr/>
          <p:nvPr/>
        </p:nvSpPr>
        <p:spPr>
          <a:xfrm>
            <a:off x="5220072" y="1497258"/>
            <a:ext cx="3888432" cy="570436"/>
          </a:xfrm>
          <a:prstGeom prst="wedgeRoundRectCallout">
            <a:avLst>
              <a:gd name="adj1" fmla="val 18980"/>
              <a:gd name="adj2" fmla="val -6762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0" i="1" dirty="0" smtClean="0">
                <a:solidFill>
                  <a:srgbClr val="0070C0"/>
                </a:solidFill>
              </a:rPr>
              <a:t>Avec </a:t>
            </a:r>
            <a:r>
              <a:rPr lang="fr-FR" sz="950" i="1" dirty="0">
                <a:solidFill>
                  <a:srgbClr val="0070C0"/>
                </a:solidFill>
              </a:rPr>
              <a:t>une légumerie sur le territoire (projet de construction) + </a:t>
            </a:r>
            <a:r>
              <a:rPr lang="fr-FR" sz="950" i="1" dirty="0" smtClean="0">
                <a:solidFill>
                  <a:srgbClr val="0070C0"/>
                </a:solidFill>
              </a:rPr>
              <a:t>A</a:t>
            </a:r>
          </a:p>
          <a:p>
            <a:pPr algn="ctr"/>
            <a:r>
              <a:rPr lang="fr-FR" sz="950" i="1" dirty="0">
                <a:solidFill>
                  <a:srgbClr val="0070C0"/>
                </a:solidFill>
              </a:rPr>
              <a:t>a</a:t>
            </a:r>
            <a:r>
              <a:rPr lang="fr-FR" sz="950" i="1" dirty="0" smtClean="0">
                <a:solidFill>
                  <a:srgbClr val="0070C0"/>
                </a:solidFill>
              </a:rPr>
              <a:t>ccompagnement </a:t>
            </a:r>
            <a:r>
              <a:rPr lang="fr-FR" sz="950" i="1" dirty="0">
                <a:solidFill>
                  <a:srgbClr val="0070C0"/>
                </a:solidFill>
              </a:rPr>
              <a:t>des communes sur la restauration collective scolaire et donc indirectement par </a:t>
            </a:r>
            <a:r>
              <a:rPr lang="fr-FR" sz="950" i="1" dirty="0" smtClean="0">
                <a:solidFill>
                  <a:srgbClr val="0070C0"/>
                </a:solidFill>
              </a:rPr>
              <a:t>des sociétés </a:t>
            </a:r>
            <a:r>
              <a:rPr lang="fr-FR" sz="950" i="1" dirty="0">
                <a:solidFill>
                  <a:srgbClr val="0070C0"/>
                </a:solidFill>
              </a:rPr>
              <a:t>de restauration collective scolaire </a:t>
            </a:r>
          </a:p>
        </p:txBody>
      </p:sp>
      <p:sp>
        <p:nvSpPr>
          <p:cNvPr id="17" name="Rectangle à coins arrondis 16"/>
          <p:cNvSpPr/>
          <p:nvPr/>
        </p:nvSpPr>
        <p:spPr>
          <a:xfrm>
            <a:off x="5220071" y="2119923"/>
            <a:ext cx="3887911" cy="552912"/>
          </a:xfrm>
          <a:prstGeom prst="wedgeRoundRectCallout">
            <a:avLst>
              <a:gd name="adj1" fmla="val 18705"/>
              <a:gd name="adj2" fmla="val -6817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0" i="1" dirty="0" smtClean="0">
                <a:solidFill>
                  <a:srgbClr val="0070C0"/>
                </a:solidFill>
              </a:rPr>
              <a:t>Le </a:t>
            </a:r>
            <a:r>
              <a:rPr lang="fr-FR" sz="950" i="1" dirty="0">
                <a:solidFill>
                  <a:srgbClr val="0070C0"/>
                </a:solidFill>
              </a:rPr>
              <a:t>PAT est seulement lancé, mais nous incluons par exemple l'abattoir proche dans nos réflexions, la restauration collective, les </a:t>
            </a:r>
            <a:r>
              <a:rPr lang="fr-FR" sz="950" i="1" dirty="0" smtClean="0">
                <a:solidFill>
                  <a:srgbClr val="0070C0"/>
                </a:solidFill>
              </a:rPr>
              <a:t>restaurateurs et </a:t>
            </a:r>
            <a:r>
              <a:rPr lang="fr-FR" sz="950" i="1" dirty="0">
                <a:solidFill>
                  <a:srgbClr val="0070C0"/>
                </a:solidFill>
              </a:rPr>
              <a:t>les </a:t>
            </a:r>
            <a:r>
              <a:rPr lang="fr-FR" sz="950" i="1" dirty="0" smtClean="0">
                <a:solidFill>
                  <a:srgbClr val="0070C0"/>
                </a:solidFill>
              </a:rPr>
              <a:t>GMS… A travers notre </a:t>
            </a:r>
            <a:r>
              <a:rPr lang="fr-FR" sz="950" i="1" dirty="0">
                <a:solidFill>
                  <a:srgbClr val="0070C0"/>
                </a:solidFill>
              </a:rPr>
              <a:t>marque territoriale aussi : Saveurs des Aravis</a:t>
            </a:r>
          </a:p>
        </p:txBody>
      </p:sp>
      <p:sp>
        <p:nvSpPr>
          <p:cNvPr id="21" name="Rectangle à coins arrondis 20"/>
          <p:cNvSpPr/>
          <p:nvPr/>
        </p:nvSpPr>
        <p:spPr>
          <a:xfrm>
            <a:off x="5220070" y="2727626"/>
            <a:ext cx="3887911" cy="382733"/>
          </a:xfrm>
          <a:prstGeom prst="wedgeRoundRectCallout">
            <a:avLst>
              <a:gd name="adj1" fmla="val 19527"/>
              <a:gd name="adj2" fmla="val -7284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0" i="1" dirty="0" smtClean="0">
                <a:solidFill>
                  <a:srgbClr val="0070C0"/>
                </a:solidFill>
              </a:rPr>
              <a:t>Avec notre marque </a:t>
            </a:r>
            <a:r>
              <a:rPr lang="fr-FR" sz="950" i="1" dirty="0">
                <a:solidFill>
                  <a:srgbClr val="0070C0"/>
                </a:solidFill>
              </a:rPr>
              <a:t>territoriale Toqué du Local </a:t>
            </a:r>
            <a:r>
              <a:rPr lang="fr-FR" sz="950" i="1" dirty="0" smtClean="0">
                <a:solidFill>
                  <a:srgbClr val="0070C0"/>
                </a:solidFill>
              </a:rPr>
              <a:t>: </a:t>
            </a:r>
            <a:r>
              <a:rPr lang="fr-FR" sz="950" i="1" dirty="0">
                <a:solidFill>
                  <a:srgbClr val="0070C0"/>
                </a:solidFill>
              </a:rPr>
              <a:t>des producteurs, transformateurs et restaurateurs</a:t>
            </a:r>
          </a:p>
        </p:txBody>
      </p:sp>
      <p:sp>
        <p:nvSpPr>
          <p:cNvPr id="22" name="Rectangle à coins arrondis 21"/>
          <p:cNvSpPr/>
          <p:nvPr/>
        </p:nvSpPr>
        <p:spPr>
          <a:xfrm>
            <a:off x="5220070" y="3190027"/>
            <a:ext cx="3887911" cy="215566"/>
          </a:xfrm>
          <a:prstGeom prst="wedgeRoundRectCallout">
            <a:avLst>
              <a:gd name="adj1" fmla="val 19895"/>
              <a:gd name="adj2" fmla="val -9472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0" i="1" dirty="0" smtClean="0">
                <a:solidFill>
                  <a:srgbClr val="0070C0"/>
                </a:solidFill>
              </a:rPr>
              <a:t>Des entreprises de restauration </a:t>
            </a:r>
            <a:r>
              <a:rPr lang="fr-FR" sz="950" i="1" dirty="0">
                <a:solidFill>
                  <a:srgbClr val="0070C0"/>
                </a:solidFill>
              </a:rPr>
              <a:t>collective</a:t>
            </a:r>
          </a:p>
        </p:txBody>
      </p:sp>
      <p:sp>
        <p:nvSpPr>
          <p:cNvPr id="23" name="Rectangle à coins arrondis 22"/>
          <p:cNvSpPr/>
          <p:nvPr/>
        </p:nvSpPr>
        <p:spPr>
          <a:xfrm>
            <a:off x="5221522" y="3455028"/>
            <a:ext cx="3887911" cy="382733"/>
          </a:xfrm>
          <a:prstGeom prst="wedgeRoundRectCallout">
            <a:avLst>
              <a:gd name="adj1" fmla="val 14429"/>
              <a:gd name="adj2" fmla="val -6110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0" i="1" dirty="0" smtClean="0">
                <a:solidFill>
                  <a:srgbClr val="0070C0"/>
                </a:solidFill>
              </a:rPr>
              <a:t>Accompagnement  </a:t>
            </a:r>
            <a:r>
              <a:rPr lang="fr-FR" sz="950" i="1" dirty="0">
                <a:solidFill>
                  <a:srgbClr val="0070C0"/>
                </a:solidFill>
              </a:rPr>
              <a:t>à l'introduction de pois chiches locaux précuits en restauration collective</a:t>
            </a:r>
          </a:p>
        </p:txBody>
      </p:sp>
      <p:sp>
        <p:nvSpPr>
          <p:cNvPr id="24" name="Rectangle à coins arrondis 23"/>
          <p:cNvSpPr/>
          <p:nvPr/>
        </p:nvSpPr>
        <p:spPr>
          <a:xfrm>
            <a:off x="5218686" y="3922033"/>
            <a:ext cx="3889295" cy="575660"/>
          </a:xfrm>
          <a:prstGeom prst="wedgeRoundRectCallout">
            <a:avLst>
              <a:gd name="adj1" fmla="val 19666"/>
              <a:gd name="adj2" fmla="val -6819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0" i="1" dirty="0" smtClean="0">
                <a:solidFill>
                  <a:srgbClr val="0070C0"/>
                </a:solidFill>
              </a:rPr>
              <a:t>Nous mobilisons </a:t>
            </a:r>
            <a:r>
              <a:rPr lang="fr-FR" sz="950" i="1" dirty="0">
                <a:solidFill>
                  <a:srgbClr val="0070C0"/>
                </a:solidFill>
              </a:rPr>
              <a:t>les entreprises alimentaires (commerçant de bouche) dans le cadre des Eco-Défi a</a:t>
            </a:r>
            <a:r>
              <a:rPr lang="fr-FR" sz="950" i="1" dirty="0" smtClean="0">
                <a:solidFill>
                  <a:srgbClr val="0070C0"/>
                </a:solidFill>
              </a:rPr>
              <a:t>vec </a:t>
            </a:r>
            <a:r>
              <a:rPr lang="fr-FR" sz="950" i="1" dirty="0">
                <a:solidFill>
                  <a:srgbClr val="0070C0"/>
                </a:solidFill>
              </a:rPr>
              <a:t>la </a:t>
            </a:r>
            <a:r>
              <a:rPr lang="fr-FR" sz="950" i="1" dirty="0" smtClean="0">
                <a:solidFill>
                  <a:srgbClr val="0070C0"/>
                </a:solidFill>
              </a:rPr>
              <a:t>CMA </a:t>
            </a:r>
            <a:r>
              <a:rPr lang="fr-FR" sz="950" i="1" dirty="0">
                <a:solidFill>
                  <a:srgbClr val="0070C0"/>
                </a:solidFill>
              </a:rPr>
              <a:t>et dans ses réflexions sur les circuits-courts via la mobilisation des GMS </a:t>
            </a:r>
          </a:p>
        </p:txBody>
      </p:sp>
      <p:sp>
        <p:nvSpPr>
          <p:cNvPr id="25" name="Rectangle à coins arrondis 24"/>
          <p:cNvSpPr/>
          <p:nvPr/>
        </p:nvSpPr>
        <p:spPr>
          <a:xfrm>
            <a:off x="5219377" y="4545891"/>
            <a:ext cx="3888604" cy="414911"/>
          </a:xfrm>
          <a:prstGeom prst="wedgeRoundRectCallout">
            <a:avLst>
              <a:gd name="adj1" fmla="val 21876"/>
              <a:gd name="adj2" fmla="val -7027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50" i="1" dirty="0" smtClean="0">
                <a:solidFill>
                  <a:srgbClr val="0070C0"/>
                </a:solidFill>
              </a:rPr>
              <a:t>Nous </a:t>
            </a:r>
            <a:r>
              <a:rPr lang="fr-FR" sz="950" i="1" dirty="0">
                <a:solidFill>
                  <a:srgbClr val="0070C0"/>
                </a:solidFill>
              </a:rPr>
              <a:t>menons des actions ponctuelles avec les entreprises en revanche ces dernières sont absentes de la gouvernance du PAT</a:t>
            </a:r>
          </a:p>
        </p:txBody>
      </p:sp>
      <p:sp>
        <p:nvSpPr>
          <p:cNvPr id="26" name="Rectangle à coins arrondis 25"/>
          <p:cNvSpPr/>
          <p:nvPr/>
        </p:nvSpPr>
        <p:spPr>
          <a:xfrm>
            <a:off x="827584" y="4211383"/>
            <a:ext cx="3888432" cy="487049"/>
          </a:xfrm>
          <a:prstGeom prst="wedgeRoundRectCallout">
            <a:avLst>
              <a:gd name="adj1" fmla="val -26900"/>
              <a:gd name="adj2" fmla="val -7419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smtClean="0">
                <a:solidFill>
                  <a:srgbClr val="0070C0"/>
                </a:solidFill>
              </a:rPr>
              <a:t>Pas </a:t>
            </a:r>
            <a:r>
              <a:rPr lang="fr-FR" sz="1100" i="1" dirty="0">
                <a:solidFill>
                  <a:srgbClr val="0070C0"/>
                </a:solidFill>
              </a:rPr>
              <a:t>encore mais c'est l'objectif de l'année !</a:t>
            </a:r>
          </a:p>
        </p:txBody>
      </p:sp>
    </p:spTree>
    <p:extLst>
      <p:ext uri="{BB962C8B-B14F-4D97-AF65-F5344CB8AC3E}">
        <p14:creationId xmlns:p14="http://schemas.microsoft.com/office/powerpoint/2010/main" val="177863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itre 6"/>
          <p:cNvSpPr txBox="1">
            <a:spLocks/>
          </p:cNvSpPr>
          <p:nvPr/>
        </p:nvSpPr>
        <p:spPr>
          <a:xfrm>
            <a:off x="749694" y="890530"/>
            <a:ext cx="7200800" cy="438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prstClr val="white"/>
                </a:solidFill>
              </a:rPr>
              <a:t>Est-ce un enjeu de mobiliser des entreprises agro-alimentaire dans votre PAT ?</a:t>
            </a:r>
            <a:endParaRPr lang="fr-FR" sz="3600" b="1" dirty="0">
              <a:solidFill>
                <a:prstClr val="white"/>
              </a:solidFill>
            </a:endParaRPr>
          </a:p>
        </p:txBody>
      </p:sp>
      <p:pic>
        <p:nvPicPr>
          <p:cNvPr id="19" name="Image 18"/>
          <p:cNvPicPr>
            <a:picLocks noChangeAspect="1"/>
          </p:cNvPicPr>
          <p:nvPr/>
        </p:nvPicPr>
        <p:blipFill rotWithShape="1">
          <a:blip r:embed="rId3" cstate="print">
            <a:extLst>
              <a:ext uri="{28A0092B-C50C-407E-A947-70E740481C1C}">
                <a14:useLocalDpi xmlns:a14="http://schemas.microsoft.com/office/drawing/2010/main" val="0"/>
              </a:ext>
            </a:extLst>
          </a:blip>
          <a:srcRect l="38086"/>
          <a:stretch/>
        </p:blipFill>
        <p:spPr>
          <a:xfrm>
            <a:off x="8316415" y="0"/>
            <a:ext cx="825737" cy="750503"/>
          </a:xfrm>
          <a:prstGeom prst="rect">
            <a:avLst/>
          </a:prstGeom>
        </p:spPr>
      </p:pic>
      <p:sp>
        <p:nvSpPr>
          <p:cNvPr id="5" name="Ellipse 4"/>
          <p:cNvSpPr/>
          <p:nvPr/>
        </p:nvSpPr>
        <p:spPr>
          <a:xfrm>
            <a:off x="179512" y="699542"/>
            <a:ext cx="576064" cy="52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1F497D"/>
                </a:solidFill>
              </a:rPr>
              <a:t>2</a:t>
            </a:r>
          </a:p>
        </p:txBody>
      </p:sp>
      <p:pic>
        <p:nvPicPr>
          <p:cNvPr id="2" name="Image 1"/>
          <p:cNvPicPr>
            <a:picLocks noChangeAspect="1"/>
          </p:cNvPicPr>
          <p:nvPr/>
        </p:nvPicPr>
        <p:blipFill>
          <a:blip r:embed="rId4"/>
          <a:stretch>
            <a:fillRect/>
          </a:stretch>
        </p:blipFill>
        <p:spPr>
          <a:xfrm>
            <a:off x="395536" y="1707654"/>
            <a:ext cx="5677705" cy="2240665"/>
          </a:xfrm>
          <a:prstGeom prst="rect">
            <a:avLst/>
          </a:prstGeom>
        </p:spPr>
      </p:pic>
      <p:sp>
        <p:nvSpPr>
          <p:cNvPr id="6" name="Rectangle à coins arrondis 5"/>
          <p:cNvSpPr/>
          <p:nvPr/>
        </p:nvSpPr>
        <p:spPr>
          <a:xfrm>
            <a:off x="6372200" y="1779662"/>
            <a:ext cx="2664296" cy="936104"/>
          </a:xfrm>
          <a:prstGeom prst="wedgeRoundRectCallout">
            <a:avLst>
              <a:gd name="adj1" fmla="val -53212"/>
              <a:gd name="adj2" fmla="val 2558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solidFill>
                  <a:srgbClr val="1F497D"/>
                </a:solidFill>
              </a:rPr>
              <a:t>Les entreprises sont absentes de la gouvernance des </a:t>
            </a:r>
            <a:r>
              <a:rPr lang="fr-FR" sz="1200" i="1" dirty="0" smtClean="0">
                <a:solidFill>
                  <a:srgbClr val="1F497D"/>
                </a:solidFill>
              </a:rPr>
              <a:t>PAT, on peut les solliciter mais plutôt pour des </a:t>
            </a:r>
            <a:r>
              <a:rPr lang="fr-FR" sz="1200" i="1" dirty="0">
                <a:solidFill>
                  <a:srgbClr val="1F497D"/>
                </a:solidFill>
              </a:rPr>
              <a:t>actions ponctuelles </a:t>
            </a:r>
          </a:p>
        </p:txBody>
      </p:sp>
      <p:sp>
        <p:nvSpPr>
          <p:cNvPr id="29" name="Rectangle à coins arrondis 28"/>
          <p:cNvSpPr/>
          <p:nvPr/>
        </p:nvSpPr>
        <p:spPr>
          <a:xfrm>
            <a:off x="6372200" y="2832616"/>
            <a:ext cx="2664296" cy="1251302"/>
          </a:xfrm>
          <a:prstGeom prst="wedgeRoundRectCallout">
            <a:avLst>
              <a:gd name="adj1" fmla="val -52702"/>
              <a:gd name="adj2" fmla="val 688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i="1" dirty="0" smtClean="0">
                <a:solidFill>
                  <a:srgbClr val="1F497D"/>
                </a:solidFill>
              </a:rPr>
              <a:t>Il s’agit de comprendre les freins et attentes des entreprises </a:t>
            </a:r>
            <a:r>
              <a:rPr lang="fr-FR" sz="1200" i="1" dirty="0">
                <a:solidFill>
                  <a:srgbClr val="1F497D"/>
                </a:solidFill>
              </a:rPr>
              <a:t>artisanales </a:t>
            </a:r>
            <a:r>
              <a:rPr lang="fr-FR" sz="1200" i="1" dirty="0" smtClean="0">
                <a:solidFill>
                  <a:srgbClr val="1F497D"/>
                </a:solidFill>
              </a:rPr>
              <a:t>alimentaires – </a:t>
            </a:r>
            <a:r>
              <a:rPr lang="fr-FR" sz="1200" i="1" dirty="0">
                <a:solidFill>
                  <a:srgbClr val="1F497D"/>
                </a:solidFill>
              </a:rPr>
              <a:t>Comment mettre en place des </a:t>
            </a:r>
            <a:r>
              <a:rPr lang="fr-FR" sz="1200" i="1" dirty="0" smtClean="0">
                <a:solidFill>
                  <a:srgbClr val="1F497D"/>
                </a:solidFill>
              </a:rPr>
              <a:t>approvisionnements </a:t>
            </a:r>
            <a:r>
              <a:rPr lang="fr-FR" sz="1200" i="1" dirty="0">
                <a:solidFill>
                  <a:srgbClr val="1F497D"/>
                </a:solidFill>
              </a:rPr>
              <a:t>régionaux ? </a:t>
            </a:r>
          </a:p>
          <a:p>
            <a:pPr marL="171450" indent="-171450">
              <a:buFont typeface="Arial" panose="020B0604020202020204" pitchFamily="34" charset="0"/>
              <a:buChar char="•"/>
            </a:pPr>
            <a:r>
              <a:rPr lang="fr-FR" sz="1200" i="1" dirty="0" smtClean="0">
                <a:solidFill>
                  <a:srgbClr val="1F497D"/>
                </a:solidFill>
              </a:rPr>
              <a:t>La difficulté de la logistique… </a:t>
            </a:r>
          </a:p>
        </p:txBody>
      </p:sp>
      <p:sp>
        <p:nvSpPr>
          <p:cNvPr id="30" name="Rectangle à coins arrondis 29"/>
          <p:cNvSpPr/>
          <p:nvPr/>
        </p:nvSpPr>
        <p:spPr>
          <a:xfrm>
            <a:off x="395536" y="4155926"/>
            <a:ext cx="6768752" cy="720080"/>
          </a:xfrm>
          <a:prstGeom prst="wedgeRoundRectCallout">
            <a:avLst>
              <a:gd name="adj1" fmla="val 12115"/>
              <a:gd name="adj2" fmla="val -58002"/>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200" i="1" dirty="0">
                <a:solidFill>
                  <a:srgbClr val="1F497D"/>
                </a:solidFill>
              </a:rPr>
              <a:t>Entreprises alimentaires et artisans </a:t>
            </a:r>
            <a:r>
              <a:rPr lang="fr-FR" sz="1200" i="1" dirty="0" smtClean="0">
                <a:solidFill>
                  <a:srgbClr val="1F497D"/>
                </a:solidFill>
              </a:rPr>
              <a:t>sont sollicités </a:t>
            </a:r>
            <a:r>
              <a:rPr lang="fr-FR" sz="1200" i="1" dirty="0">
                <a:solidFill>
                  <a:srgbClr val="1F497D"/>
                </a:solidFill>
              </a:rPr>
              <a:t>dans le cadre des éco-défis avec la </a:t>
            </a:r>
            <a:r>
              <a:rPr lang="fr-FR" sz="1200" i="1" dirty="0" smtClean="0">
                <a:solidFill>
                  <a:srgbClr val="1F497D"/>
                </a:solidFill>
              </a:rPr>
              <a:t>CMA. La </a:t>
            </a:r>
            <a:r>
              <a:rPr lang="fr-FR" sz="1200" i="1" dirty="0">
                <a:solidFill>
                  <a:srgbClr val="1F497D"/>
                </a:solidFill>
              </a:rPr>
              <a:t>CCI </a:t>
            </a:r>
            <a:r>
              <a:rPr lang="fr-FR" sz="1200" i="1" dirty="0" smtClean="0">
                <a:solidFill>
                  <a:srgbClr val="1F497D"/>
                </a:solidFill>
              </a:rPr>
              <a:t>s’occupe de la </a:t>
            </a:r>
            <a:r>
              <a:rPr lang="fr-FR" sz="1200" i="1" dirty="0">
                <a:solidFill>
                  <a:srgbClr val="1F497D"/>
                </a:solidFill>
              </a:rPr>
              <a:t>mobilisation de la GMS</a:t>
            </a:r>
          </a:p>
          <a:p>
            <a:pPr marL="171450" indent="-171450">
              <a:buFont typeface="Arial" panose="020B0604020202020204" pitchFamily="34" charset="0"/>
              <a:buChar char="•"/>
            </a:pPr>
            <a:r>
              <a:rPr lang="fr-FR" sz="1200" i="1" dirty="0" smtClean="0">
                <a:solidFill>
                  <a:srgbClr val="1F497D"/>
                </a:solidFill>
              </a:rPr>
              <a:t>La marque Saveurs </a:t>
            </a:r>
            <a:r>
              <a:rPr lang="fr-FR" sz="1200" i="1" dirty="0">
                <a:solidFill>
                  <a:srgbClr val="1F497D"/>
                </a:solidFill>
              </a:rPr>
              <a:t>des Aravis </a:t>
            </a:r>
            <a:r>
              <a:rPr lang="fr-FR" sz="1200" i="1" dirty="0" smtClean="0">
                <a:solidFill>
                  <a:srgbClr val="1F497D"/>
                </a:solidFill>
              </a:rPr>
              <a:t>a été introduite </a:t>
            </a:r>
            <a:r>
              <a:rPr lang="fr-FR" sz="1200" i="1" dirty="0">
                <a:solidFill>
                  <a:srgbClr val="1F497D"/>
                </a:solidFill>
              </a:rPr>
              <a:t>en GMS</a:t>
            </a:r>
          </a:p>
        </p:txBody>
      </p:sp>
      <p:pic>
        <p:nvPicPr>
          <p:cNvPr id="31" name="Image 30"/>
          <p:cNvPicPr>
            <a:picLocks noChangeAspect="1"/>
          </p:cNvPicPr>
          <p:nvPr/>
        </p:nvPicPr>
        <p:blipFill>
          <a:blip r:embed="rId5"/>
          <a:stretch>
            <a:fillRect/>
          </a:stretch>
        </p:blipFill>
        <p:spPr>
          <a:xfrm>
            <a:off x="1073229" y="32883"/>
            <a:ext cx="1564639" cy="625855"/>
          </a:xfrm>
          <a:prstGeom prst="rect">
            <a:avLst/>
          </a:prstGeom>
        </p:spPr>
      </p:pic>
      <p:sp>
        <p:nvSpPr>
          <p:cNvPr id="32" name="Rectangle 31"/>
          <p:cNvSpPr/>
          <p:nvPr/>
        </p:nvSpPr>
        <p:spPr>
          <a:xfrm>
            <a:off x="-59200" y="29192"/>
            <a:ext cx="1318832" cy="62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4692FF"/>
                </a:solidFill>
              </a:rPr>
              <a:t>Sondage</a:t>
            </a:r>
            <a:endParaRPr lang="fr-FR" b="1" dirty="0">
              <a:solidFill>
                <a:srgbClr val="4692FF"/>
              </a:solidFill>
            </a:endParaRPr>
          </a:p>
        </p:txBody>
      </p:sp>
      <p:sp>
        <p:nvSpPr>
          <p:cNvPr id="33" name="Rectangle 32"/>
          <p:cNvSpPr/>
          <p:nvPr/>
        </p:nvSpPr>
        <p:spPr>
          <a:xfrm>
            <a:off x="2643127" y="29259"/>
            <a:ext cx="5673288" cy="627535"/>
          </a:xfrm>
          <a:prstGeom prst="rect">
            <a:avLst/>
          </a:prstGeom>
          <a:solidFill>
            <a:schemeClr val="bg1"/>
          </a:solidFill>
          <a:ln>
            <a:noFill/>
          </a:ln>
        </p:spPr>
        <p:txBody>
          <a:bodyPr wrap="square">
            <a:noAutofit/>
          </a:bodyPr>
          <a:lstStyle/>
          <a:p>
            <a:pPr>
              <a:lnSpc>
                <a:spcPct val="110000"/>
              </a:lnSpc>
              <a:spcBef>
                <a:spcPts val="1200"/>
              </a:spcBef>
            </a:pPr>
            <a:endParaRPr lang="fr-FR" sz="100" b="1" dirty="0" smtClean="0">
              <a:solidFill>
                <a:srgbClr val="E75012"/>
              </a:solidFill>
              <a:latin typeface="Century Gothic" panose="020B0502020202020204" pitchFamily="34" charset="0"/>
            </a:endParaRPr>
          </a:p>
          <a:p>
            <a:pPr>
              <a:lnSpc>
                <a:spcPct val="110000"/>
              </a:lnSpc>
              <a:spcBef>
                <a:spcPts val="1200"/>
              </a:spcBef>
            </a:pPr>
            <a:r>
              <a:rPr lang="fr-FR" sz="1400" b="1" dirty="0" smtClean="0">
                <a:solidFill>
                  <a:srgbClr val="E75012"/>
                </a:solidFill>
                <a:latin typeface="Century Gothic" panose="020B0502020202020204" pitchFamily="34" charset="0"/>
              </a:rPr>
              <a:t>La mobilisation des entreprises est clairement un enjeu fort !</a:t>
            </a:r>
            <a:endParaRPr lang="fr-FR" sz="1400" b="1" dirty="0">
              <a:solidFill>
                <a:srgbClr val="E75012"/>
              </a:solidFill>
              <a:latin typeface="Century Gothic" panose="020B0502020202020204" pitchFamily="34" charset="0"/>
            </a:endParaRPr>
          </a:p>
        </p:txBody>
      </p:sp>
    </p:spTree>
    <p:extLst>
      <p:ext uri="{BB962C8B-B14F-4D97-AF65-F5344CB8AC3E}">
        <p14:creationId xmlns:p14="http://schemas.microsoft.com/office/powerpoint/2010/main" val="2270925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38162</TotalTime>
  <Words>4242</Words>
  <Application>Microsoft Office PowerPoint</Application>
  <PresentationFormat>Affichage à l'écran (16:9)</PresentationFormat>
  <Paragraphs>539</Paragraphs>
  <Slides>42</Slides>
  <Notes>40</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42</vt:i4>
      </vt:variant>
    </vt:vector>
  </HeadingPairs>
  <TitlesOfParts>
    <vt:vector size="54" baseType="lpstr">
      <vt:lpstr>Arial Unicode MS</vt:lpstr>
      <vt:lpstr>Arial</vt:lpstr>
      <vt:lpstr>Calibri</vt:lpstr>
      <vt:lpstr>Calibri Light</vt:lpstr>
      <vt:lpstr>Century Gothic</vt:lpstr>
      <vt:lpstr>CenturyGothic</vt:lpstr>
      <vt:lpstr>Liberation Serif</vt:lpstr>
      <vt:lpstr>Tahoma</vt:lpstr>
      <vt:lpstr>Wingdings</vt:lpstr>
      <vt:lpstr>Thème Office</vt:lpstr>
      <vt:lpstr>2_Thème Office</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Notre Démarche  </vt:lpstr>
      <vt:lpstr>Notre outil de diagnostic   1/2    (en cours de développement)</vt:lpstr>
      <vt:lpstr>Notre outil de diagnostic  2/2    (en cours de développement)</vt:lpstr>
      <vt:lpstr>Exemples de livrables</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SO - ARAG</dc:creator>
  <cp:lastModifiedBy>Hippolyte REMY - ARAG</cp:lastModifiedBy>
  <cp:revision>1089</cp:revision>
  <cp:lastPrinted>2023-01-23T06:11:14Z</cp:lastPrinted>
  <dcterms:created xsi:type="dcterms:W3CDTF">2019-06-04T08:18:08Z</dcterms:created>
  <dcterms:modified xsi:type="dcterms:W3CDTF">2024-06-18T08:25:17Z</dcterms:modified>
</cp:coreProperties>
</file>