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15" r:id="rId2"/>
    <p:sldId id="401" r:id="rId3"/>
    <p:sldId id="439" r:id="rId4"/>
    <p:sldId id="416" r:id="rId5"/>
    <p:sldId id="417" r:id="rId6"/>
    <p:sldId id="432" r:id="rId7"/>
    <p:sldId id="414" r:id="rId8"/>
    <p:sldId id="440" r:id="rId9"/>
    <p:sldId id="443" r:id="rId10"/>
    <p:sldId id="441" r:id="rId11"/>
    <p:sldId id="433" r:id="rId12"/>
    <p:sldId id="402" r:id="rId13"/>
    <p:sldId id="428" r:id="rId14"/>
    <p:sldId id="436" r:id="rId15"/>
    <p:sldId id="435" r:id="rId16"/>
    <p:sldId id="423" r:id="rId17"/>
    <p:sldId id="430" r:id="rId18"/>
    <p:sldId id="403" r:id="rId19"/>
    <p:sldId id="438" r:id="rId20"/>
    <p:sldId id="444" r:id="rId21"/>
    <p:sldId id="431" r:id="rId22"/>
    <p:sldId id="450" r:id="rId23"/>
    <p:sldId id="449" r:id="rId24"/>
    <p:sldId id="404" r:id="rId25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B2B"/>
    <a:srgbClr val="9BBB59"/>
    <a:srgbClr val="4BACC6"/>
    <a:srgbClr val="E75012"/>
    <a:srgbClr val="FFFFFF"/>
    <a:srgbClr val="C00000"/>
    <a:srgbClr val="F58220"/>
    <a:srgbClr val="EBE4C3"/>
    <a:srgbClr val="D0C075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3890" autoAdjust="0"/>
  </p:normalViewPr>
  <p:slideViewPr>
    <p:cSldViewPr>
      <p:cViewPr varScale="1">
        <p:scale>
          <a:sx n="100" d="100"/>
          <a:sy n="100" d="100"/>
        </p:scale>
        <p:origin x="105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8F78F-C03F-4E83-BC75-F290DE855C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6C8129-2BCC-4E46-A38C-D0C84B9DDFF5}">
      <dgm:prSet phldrT="[Texte]"/>
      <dgm:spPr/>
      <dgm:t>
        <a:bodyPr/>
        <a:lstStyle/>
        <a:p>
          <a:r>
            <a:rPr lang="fr-FR" dirty="0" smtClean="0"/>
            <a:t>Formulation</a:t>
          </a:r>
          <a:endParaRPr lang="fr-FR" dirty="0"/>
        </a:p>
      </dgm:t>
    </dgm:pt>
    <dgm:pt modelId="{08054795-4A76-41E1-9E98-775E739F3509}" type="parTrans" cxnId="{E5F089A3-BA26-45F0-803C-C97707C7D774}">
      <dgm:prSet/>
      <dgm:spPr/>
      <dgm:t>
        <a:bodyPr/>
        <a:lstStyle/>
        <a:p>
          <a:endParaRPr lang="fr-FR"/>
        </a:p>
      </dgm:t>
    </dgm:pt>
    <dgm:pt modelId="{ECF01B41-C47D-4AD7-8A7A-7F5905FD3063}" type="sibTrans" cxnId="{E5F089A3-BA26-45F0-803C-C97707C7D774}">
      <dgm:prSet/>
      <dgm:spPr/>
      <dgm:t>
        <a:bodyPr/>
        <a:lstStyle/>
        <a:p>
          <a:endParaRPr lang="fr-FR"/>
        </a:p>
      </dgm:t>
    </dgm:pt>
    <dgm:pt modelId="{7F8E2058-3D11-4196-A883-D52681B18EF0}">
      <dgm:prSet phldrT="[Texte]"/>
      <dgm:spPr/>
      <dgm:t>
        <a:bodyPr/>
        <a:lstStyle/>
        <a:p>
          <a:r>
            <a:rPr lang="fr-FR" dirty="0" smtClean="0"/>
            <a:t>Grammage</a:t>
          </a:r>
          <a:endParaRPr lang="fr-FR" dirty="0"/>
        </a:p>
      </dgm:t>
    </dgm:pt>
    <dgm:pt modelId="{28D0A3A7-9CF4-4FBC-8972-EEB2196A7FB5}" type="parTrans" cxnId="{38EF9C77-1D5B-4227-BC6A-462F582EB73C}">
      <dgm:prSet/>
      <dgm:spPr/>
      <dgm:t>
        <a:bodyPr/>
        <a:lstStyle/>
        <a:p>
          <a:endParaRPr lang="fr-FR"/>
        </a:p>
      </dgm:t>
    </dgm:pt>
    <dgm:pt modelId="{9FB7B5E4-2EF1-4AEC-8987-3519A86D35E6}" type="sibTrans" cxnId="{38EF9C77-1D5B-4227-BC6A-462F582EB73C}">
      <dgm:prSet/>
      <dgm:spPr/>
      <dgm:t>
        <a:bodyPr/>
        <a:lstStyle/>
        <a:p>
          <a:endParaRPr lang="fr-FR"/>
        </a:p>
      </dgm:t>
    </dgm:pt>
    <dgm:pt modelId="{0893BD82-28E8-471A-87D0-B87C41B34EF2}">
      <dgm:prSet phldrT="[Texte]"/>
      <dgm:spPr/>
      <dgm:t>
        <a:bodyPr/>
        <a:lstStyle/>
        <a:p>
          <a:r>
            <a:rPr lang="fr-FR" dirty="0" smtClean="0"/>
            <a:t>Conditionnement</a:t>
          </a:r>
          <a:endParaRPr lang="fr-FR" dirty="0"/>
        </a:p>
      </dgm:t>
    </dgm:pt>
    <dgm:pt modelId="{B70DBD7B-D58C-4653-A19F-A906EB8C5613}" type="parTrans" cxnId="{32A21BEA-AD06-4D9F-B431-8AAFD2B81341}">
      <dgm:prSet/>
      <dgm:spPr/>
      <dgm:t>
        <a:bodyPr/>
        <a:lstStyle/>
        <a:p>
          <a:endParaRPr lang="fr-FR"/>
        </a:p>
      </dgm:t>
    </dgm:pt>
    <dgm:pt modelId="{15DCD65D-C8F1-47C8-A566-89E6B0C08821}" type="sibTrans" cxnId="{32A21BEA-AD06-4D9F-B431-8AAFD2B81341}">
      <dgm:prSet/>
      <dgm:spPr/>
      <dgm:t>
        <a:bodyPr/>
        <a:lstStyle/>
        <a:p>
          <a:endParaRPr lang="fr-FR"/>
        </a:p>
      </dgm:t>
    </dgm:pt>
    <dgm:pt modelId="{4B451E89-76FC-42F5-A618-08197823D35B}">
      <dgm:prSet phldrT="[Texte]"/>
      <dgm:spPr/>
      <dgm:t>
        <a:bodyPr/>
        <a:lstStyle/>
        <a:p>
          <a:r>
            <a:rPr lang="fr-FR" dirty="0" smtClean="0"/>
            <a:t>Degré de transformation</a:t>
          </a:r>
          <a:endParaRPr lang="fr-FR" dirty="0"/>
        </a:p>
      </dgm:t>
    </dgm:pt>
    <dgm:pt modelId="{D365CCD3-A2EF-4CB2-B054-5099692F8188}" type="parTrans" cxnId="{01F57BEE-5D07-4D73-851D-B37D050EA643}">
      <dgm:prSet/>
      <dgm:spPr/>
      <dgm:t>
        <a:bodyPr/>
        <a:lstStyle/>
        <a:p>
          <a:endParaRPr lang="fr-FR"/>
        </a:p>
      </dgm:t>
    </dgm:pt>
    <dgm:pt modelId="{42132351-7A86-4E12-9332-507579D0BB9C}" type="sibTrans" cxnId="{01F57BEE-5D07-4D73-851D-B37D050EA643}">
      <dgm:prSet/>
      <dgm:spPr/>
      <dgm:t>
        <a:bodyPr/>
        <a:lstStyle/>
        <a:p>
          <a:endParaRPr lang="fr-FR"/>
        </a:p>
      </dgm:t>
    </dgm:pt>
    <dgm:pt modelId="{0AFF3D84-341E-41F3-811C-D686A78A40A0}" type="pres">
      <dgm:prSet presAssocID="{FF68F78F-C03F-4E83-BC75-F290DE855C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92C963FE-D373-4D03-85B8-40B3B3242CA5}" type="pres">
      <dgm:prSet presAssocID="{FF68F78F-C03F-4E83-BC75-F290DE855C27}" presName="Name1" presStyleCnt="0"/>
      <dgm:spPr/>
    </dgm:pt>
    <dgm:pt modelId="{13603F07-9EB7-4ACA-A7B7-D34D5C596103}" type="pres">
      <dgm:prSet presAssocID="{FF68F78F-C03F-4E83-BC75-F290DE855C27}" presName="cycle" presStyleCnt="0"/>
      <dgm:spPr/>
    </dgm:pt>
    <dgm:pt modelId="{C5370999-4B34-497C-BCBF-3F4FC6EDB271}" type="pres">
      <dgm:prSet presAssocID="{FF68F78F-C03F-4E83-BC75-F290DE855C27}" presName="srcNode" presStyleLbl="node1" presStyleIdx="0" presStyleCnt="4"/>
      <dgm:spPr/>
    </dgm:pt>
    <dgm:pt modelId="{CF8E8C3E-0407-4667-A81F-872E45081F9F}" type="pres">
      <dgm:prSet presAssocID="{FF68F78F-C03F-4E83-BC75-F290DE855C27}" presName="conn" presStyleLbl="parChTrans1D2" presStyleIdx="0" presStyleCnt="1"/>
      <dgm:spPr/>
      <dgm:t>
        <a:bodyPr/>
        <a:lstStyle/>
        <a:p>
          <a:endParaRPr lang="fr-FR"/>
        </a:p>
      </dgm:t>
    </dgm:pt>
    <dgm:pt modelId="{2009482D-A5A9-47C7-A1B2-5031B79A2B41}" type="pres">
      <dgm:prSet presAssocID="{FF68F78F-C03F-4E83-BC75-F290DE855C27}" presName="extraNode" presStyleLbl="node1" presStyleIdx="0" presStyleCnt="4"/>
      <dgm:spPr/>
    </dgm:pt>
    <dgm:pt modelId="{F1DDC32C-8CDD-4E47-9959-F014F91BE8F8}" type="pres">
      <dgm:prSet presAssocID="{FF68F78F-C03F-4E83-BC75-F290DE855C27}" presName="dstNode" presStyleLbl="node1" presStyleIdx="0" presStyleCnt="4"/>
      <dgm:spPr/>
    </dgm:pt>
    <dgm:pt modelId="{9FB2FF99-DDE1-462B-9215-C43D549D2F34}" type="pres">
      <dgm:prSet presAssocID="{166C8129-2BCC-4E46-A38C-D0C84B9DDFF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702CE5-6523-4848-A7F0-6E1F6BE36BE4}" type="pres">
      <dgm:prSet presAssocID="{166C8129-2BCC-4E46-A38C-D0C84B9DDFF5}" presName="accent_1" presStyleCnt="0"/>
      <dgm:spPr/>
    </dgm:pt>
    <dgm:pt modelId="{FBCECA02-A609-4548-A304-76CE2392152B}" type="pres">
      <dgm:prSet presAssocID="{166C8129-2BCC-4E46-A38C-D0C84B9DDFF5}" presName="accentRepeatNode" presStyleLbl="solidFgAcc1" presStyleIdx="0" presStyleCnt="4"/>
      <dgm:spPr/>
    </dgm:pt>
    <dgm:pt modelId="{5CF78A53-CE74-4346-94A9-92074016F8C9}" type="pres">
      <dgm:prSet presAssocID="{4B451E89-76FC-42F5-A618-08197823D35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39FBBA-C78A-45B0-842C-ED8DE3E4FB40}" type="pres">
      <dgm:prSet presAssocID="{4B451E89-76FC-42F5-A618-08197823D35B}" presName="accent_2" presStyleCnt="0"/>
      <dgm:spPr/>
    </dgm:pt>
    <dgm:pt modelId="{7B6B58D1-A806-406E-9FA2-FB620F4529B8}" type="pres">
      <dgm:prSet presAssocID="{4B451E89-76FC-42F5-A618-08197823D35B}" presName="accentRepeatNode" presStyleLbl="solidFgAcc1" presStyleIdx="1" presStyleCnt="4"/>
      <dgm:spPr/>
    </dgm:pt>
    <dgm:pt modelId="{A9299E5E-44F0-408E-963F-85AD77580753}" type="pres">
      <dgm:prSet presAssocID="{7F8E2058-3D11-4196-A883-D52681B18EF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E6A0E2-BBA0-42A8-8841-AA48AE3F1F79}" type="pres">
      <dgm:prSet presAssocID="{7F8E2058-3D11-4196-A883-D52681B18EF0}" presName="accent_3" presStyleCnt="0"/>
      <dgm:spPr/>
    </dgm:pt>
    <dgm:pt modelId="{EE2C4926-6B58-49FA-B5C8-F4347900F3E3}" type="pres">
      <dgm:prSet presAssocID="{7F8E2058-3D11-4196-A883-D52681B18EF0}" presName="accentRepeatNode" presStyleLbl="solidFgAcc1" presStyleIdx="2" presStyleCnt="4"/>
      <dgm:spPr/>
    </dgm:pt>
    <dgm:pt modelId="{5F394949-1958-46EB-B318-96027D018C4F}" type="pres">
      <dgm:prSet presAssocID="{0893BD82-28E8-471A-87D0-B87C41B34EF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0D0203-07C5-43ED-8976-3A263DEB5015}" type="pres">
      <dgm:prSet presAssocID="{0893BD82-28E8-471A-87D0-B87C41B34EF2}" presName="accent_4" presStyleCnt="0"/>
      <dgm:spPr/>
    </dgm:pt>
    <dgm:pt modelId="{0F946B4E-CA9D-46C6-821C-041D6684EC48}" type="pres">
      <dgm:prSet presAssocID="{0893BD82-28E8-471A-87D0-B87C41B34EF2}" presName="accentRepeatNode" presStyleLbl="solidFgAcc1" presStyleIdx="3" presStyleCnt="4"/>
      <dgm:spPr/>
    </dgm:pt>
  </dgm:ptLst>
  <dgm:cxnLst>
    <dgm:cxn modelId="{AD448586-A2A0-426C-A8EE-E5C488719DCB}" type="presOf" srcId="{4B451E89-76FC-42F5-A618-08197823D35B}" destId="{5CF78A53-CE74-4346-94A9-92074016F8C9}" srcOrd="0" destOrd="0" presId="urn:microsoft.com/office/officeart/2008/layout/VerticalCurvedList"/>
    <dgm:cxn modelId="{EA2D2532-A543-4BB2-A5A3-0910DE97E912}" type="presOf" srcId="{0893BD82-28E8-471A-87D0-B87C41B34EF2}" destId="{5F394949-1958-46EB-B318-96027D018C4F}" srcOrd="0" destOrd="0" presId="urn:microsoft.com/office/officeart/2008/layout/VerticalCurvedList"/>
    <dgm:cxn modelId="{E5F089A3-BA26-45F0-803C-C97707C7D774}" srcId="{FF68F78F-C03F-4E83-BC75-F290DE855C27}" destId="{166C8129-2BCC-4E46-A38C-D0C84B9DDFF5}" srcOrd="0" destOrd="0" parTransId="{08054795-4A76-41E1-9E98-775E739F3509}" sibTransId="{ECF01B41-C47D-4AD7-8A7A-7F5905FD3063}"/>
    <dgm:cxn modelId="{38EF9C77-1D5B-4227-BC6A-462F582EB73C}" srcId="{FF68F78F-C03F-4E83-BC75-F290DE855C27}" destId="{7F8E2058-3D11-4196-A883-D52681B18EF0}" srcOrd="2" destOrd="0" parTransId="{28D0A3A7-9CF4-4FBC-8972-EEB2196A7FB5}" sibTransId="{9FB7B5E4-2EF1-4AEC-8987-3519A86D35E6}"/>
    <dgm:cxn modelId="{01F57BEE-5D07-4D73-851D-B37D050EA643}" srcId="{FF68F78F-C03F-4E83-BC75-F290DE855C27}" destId="{4B451E89-76FC-42F5-A618-08197823D35B}" srcOrd="1" destOrd="0" parTransId="{D365CCD3-A2EF-4CB2-B054-5099692F8188}" sibTransId="{42132351-7A86-4E12-9332-507579D0BB9C}"/>
    <dgm:cxn modelId="{0444AE80-78FD-4A81-8624-E729B8B9E90B}" type="presOf" srcId="{7F8E2058-3D11-4196-A883-D52681B18EF0}" destId="{A9299E5E-44F0-408E-963F-85AD77580753}" srcOrd="0" destOrd="0" presId="urn:microsoft.com/office/officeart/2008/layout/VerticalCurvedList"/>
    <dgm:cxn modelId="{610C2333-BC04-4C7F-A987-66184CCC19B9}" type="presOf" srcId="{166C8129-2BCC-4E46-A38C-D0C84B9DDFF5}" destId="{9FB2FF99-DDE1-462B-9215-C43D549D2F34}" srcOrd="0" destOrd="0" presId="urn:microsoft.com/office/officeart/2008/layout/VerticalCurvedList"/>
    <dgm:cxn modelId="{108E8319-2524-41FE-9FF0-7F6FBA2CF02B}" type="presOf" srcId="{FF68F78F-C03F-4E83-BC75-F290DE855C27}" destId="{0AFF3D84-341E-41F3-811C-D686A78A40A0}" srcOrd="0" destOrd="0" presId="urn:microsoft.com/office/officeart/2008/layout/VerticalCurvedList"/>
    <dgm:cxn modelId="{A0E6B644-0DF4-4821-BCFA-0D46A61DD4CB}" type="presOf" srcId="{ECF01B41-C47D-4AD7-8A7A-7F5905FD3063}" destId="{CF8E8C3E-0407-4667-A81F-872E45081F9F}" srcOrd="0" destOrd="0" presId="urn:microsoft.com/office/officeart/2008/layout/VerticalCurvedList"/>
    <dgm:cxn modelId="{32A21BEA-AD06-4D9F-B431-8AAFD2B81341}" srcId="{FF68F78F-C03F-4E83-BC75-F290DE855C27}" destId="{0893BD82-28E8-471A-87D0-B87C41B34EF2}" srcOrd="3" destOrd="0" parTransId="{B70DBD7B-D58C-4653-A19F-A906EB8C5613}" sibTransId="{15DCD65D-C8F1-47C8-A566-89E6B0C08821}"/>
    <dgm:cxn modelId="{983CE56B-E847-4040-AD0A-A2985951A6E5}" type="presParOf" srcId="{0AFF3D84-341E-41F3-811C-D686A78A40A0}" destId="{92C963FE-D373-4D03-85B8-40B3B3242CA5}" srcOrd="0" destOrd="0" presId="urn:microsoft.com/office/officeart/2008/layout/VerticalCurvedList"/>
    <dgm:cxn modelId="{6682EBB2-6623-439C-B1EB-E6123C8BF183}" type="presParOf" srcId="{92C963FE-D373-4D03-85B8-40B3B3242CA5}" destId="{13603F07-9EB7-4ACA-A7B7-D34D5C596103}" srcOrd="0" destOrd="0" presId="urn:microsoft.com/office/officeart/2008/layout/VerticalCurvedList"/>
    <dgm:cxn modelId="{8AF18622-2931-4F58-8614-71B45EDB3726}" type="presParOf" srcId="{13603F07-9EB7-4ACA-A7B7-D34D5C596103}" destId="{C5370999-4B34-497C-BCBF-3F4FC6EDB271}" srcOrd="0" destOrd="0" presId="urn:microsoft.com/office/officeart/2008/layout/VerticalCurvedList"/>
    <dgm:cxn modelId="{54932E67-B9CD-449F-8A3F-78D2CB3589A9}" type="presParOf" srcId="{13603F07-9EB7-4ACA-A7B7-D34D5C596103}" destId="{CF8E8C3E-0407-4667-A81F-872E45081F9F}" srcOrd="1" destOrd="0" presId="urn:microsoft.com/office/officeart/2008/layout/VerticalCurvedList"/>
    <dgm:cxn modelId="{E3597138-95AC-4165-AAC1-DD5F1F8CE8C6}" type="presParOf" srcId="{13603F07-9EB7-4ACA-A7B7-D34D5C596103}" destId="{2009482D-A5A9-47C7-A1B2-5031B79A2B41}" srcOrd="2" destOrd="0" presId="urn:microsoft.com/office/officeart/2008/layout/VerticalCurvedList"/>
    <dgm:cxn modelId="{C726C46E-BE0A-45A7-ADCD-CB57A06990B3}" type="presParOf" srcId="{13603F07-9EB7-4ACA-A7B7-D34D5C596103}" destId="{F1DDC32C-8CDD-4E47-9959-F014F91BE8F8}" srcOrd="3" destOrd="0" presId="urn:microsoft.com/office/officeart/2008/layout/VerticalCurvedList"/>
    <dgm:cxn modelId="{B3A1E8E9-E85D-4D2B-BD07-D9F51E834F5C}" type="presParOf" srcId="{92C963FE-D373-4D03-85B8-40B3B3242CA5}" destId="{9FB2FF99-DDE1-462B-9215-C43D549D2F34}" srcOrd="1" destOrd="0" presId="urn:microsoft.com/office/officeart/2008/layout/VerticalCurvedList"/>
    <dgm:cxn modelId="{7E79A288-0FE1-49CB-B6B9-BE9E7DD2C665}" type="presParOf" srcId="{92C963FE-D373-4D03-85B8-40B3B3242CA5}" destId="{11702CE5-6523-4848-A7F0-6E1F6BE36BE4}" srcOrd="2" destOrd="0" presId="urn:microsoft.com/office/officeart/2008/layout/VerticalCurvedList"/>
    <dgm:cxn modelId="{55283C03-2D6D-4CDA-889D-879C2F632C5A}" type="presParOf" srcId="{11702CE5-6523-4848-A7F0-6E1F6BE36BE4}" destId="{FBCECA02-A609-4548-A304-76CE2392152B}" srcOrd="0" destOrd="0" presId="urn:microsoft.com/office/officeart/2008/layout/VerticalCurvedList"/>
    <dgm:cxn modelId="{1C8E3CF3-2FDF-4D29-B5EA-E76B32193B51}" type="presParOf" srcId="{92C963FE-D373-4D03-85B8-40B3B3242CA5}" destId="{5CF78A53-CE74-4346-94A9-92074016F8C9}" srcOrd="3" destOrd="0" presId="urn:microsoft.com/office/officeart/2008/layout/VerticalCurvedList"/>
    <dgm:cxn modelId="{7D1B6F8F-1CF4-4238-8641-CCBE4464731F}" type="presParOf" srcId="{92C963FE-D373-4D03-85B8-40B3B3242CA5}" destId="{B339FBBA-C78A-45B0-842C-ED8DE3E4FB40}" srcOrd="4" destOrd="0" presId="urn:microsoft.com/office/officeart/2008/layout/VerticalCurvedList"/>
    <dgm:cxn modelId="{3AB15904-F9C0-4593-8350-602D521D46A6}" type="presParOf" srcId="{B339FBBA-C78A-45B0-842C-ED8DE3E4FB40}" destId="{7B6B58D1-A806-406E-9FA2-FB620F4529B8}" srcOrd="0" destOrd="0" presId="urn:microsoft.com/office/officeart/2008/layout/VerticalCurvedList"/>
    <dgm:cxn modelId="{8C0B1010-2A48-4888-8268-2FD39154AF53}" type="presParOf" srcId="{92C963FE-D373-4D03-85B8-40B3B3242CA5}" destId="{A9299E5E-44F0-408E-963F-85AD77580753}" srcOrd="5" destOrd="0" presId="urn:microsoft.com/office/officeart/2008/layout/VerticalCurvedList"/>
    <dgm:cxn modelId="{CCE8DB04-E189-4FEE-9CFA-CBCA61F0549A}" type="presParOf" srcId="{92C963FE-D373-4D03-85B8-40B3B3242CA5}" destId="{27E6A0E2-BBA0-42A8-8841-AA48AE3F1F79}" srcOrd="6" destOrd="0" presId="urn:microsoft.com/office/officeart/2008/layout/VerticalCurvedList"/>
    <dgm:cxn modelId="{3C6FA4C5-1AAB-48E3-8856-E9332BEDA2AE}" type="presParOf" srcId="{27E6A0E2-BBA0-42A8-8841-AA48AE3F1F79}" destId="{EE2C4926-6B58-49FA-B5C8-F4347900F3E3}" srcOrd="0" destOrd="0" presId="urn:microsoft.com/office/officeart/2008/layout/VerticalCurvedList"/>
    <dgm:cxn modelId="{C9A4D6DE-46C4-42E3-ADFB-A5DF37D706A1}" type="presParOf" srcId="{92C963FE-D373-4D03-85B8-40B3B3242CA5}" destId="{5F394949-1958-46EB-B318-96027D018C4F}" srcOrd="7" destOrd="0" presId="urn:microsoft.com/office/officeart/2008/layout/VerticalCurvedList"/>
    <dgm:cxn modelId="{8FFD3BCB-DF17-4E62-8DC1-AC47A5A2E194}" type="presParOf" srcId="{92C963FE-D373-4D03-85B8-40B3B3242CA5}" destId="{850D0203-07C5-43ED-8976-3A263DEB5015}" srcOrd="8" destOrd="0" presId="urn:microsoft.com/office/officeart/2008/layout/VerticalCurvedList"/>
    <dgm:cxn modelId="{79E1C2A5-152B-41E1-B90C-0CD7CA6786FF}" type="presParOf" srcId="{850D0203-07C5-43ED-8976-3A263DEB5015}" destId="{0F946B4E-CA9D-46C6-821C-041D6684EC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A98C1-9638-4A9B-90D0-528EDF62F58C}" type="datetimeFigureOut">
              <a:rPr lang="fr-FR" smtClean="0"/>
              <a:t>18/06/2024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1D532-E09A-4390-AFC8-271D1E11E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28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18247-F559-4692-B4B4-C08740FB2650}" type="datetimeFigureOut">
              <a:rPr lang="fr-FR" smtClean="0"/>
              <a:t>18/06/2024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99DE3-6402-4E6C-9CA9-4B6DCD6E21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93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8700" y="930275"/>
            <a:ext cx="4465638" cy="2513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E9A8-3483-4C7B-AE3A-AECA473303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466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DFD2-E0A3-4493-8683-45774D0AB4B6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5"/>
            <a:ext cx="5679346" cy="830997"/>
          </a:xfr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270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DFD2-E0A3-4493-8683-45774D0AB4B6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5"/>
            <a:ext cx="5679346" cy="830997"/>
          </a:xfr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60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9DE3-6402-4E6C-9CA9-4B6DCD6E21C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663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8700" y="930275"/>
            <a:ext cx="4465638" cy="2513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E9A8-3483-4C7B-AE3A-AECA473303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014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8700" y="930275"/>
            <a:ext cx="4465638" cy="2513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E9A8-3483-4C7B-AE3A-AECA473303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234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8700" y="930275"/>
            <a:ext cx="4465638" cy="2513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E9A8-3483-4C7B-AE3A-AECA473303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618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DFD2-E0A3-4493-8683-45774D0AB4B6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5"/>
            <a:ext cx="5679346" cy="276999"/>
          </a:xfrm>
        </p:spPr>
        <p:txBody>
          <a:bodyPr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596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DFD2-E0A3-4493-8683-45774D0AB4B6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5"/>
            <a:ext cx="5679346" cy="276999"/>
          </a:xfrm>
        </p:spPr>
        <p:txBody>
          <a:bodyPr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306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DFD2-E0A3-4493-8683-45774D0AB4B6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5"/>
            <a:ext cx="5679346" cy="276999"/>
          </a:xfrm>
        </p:spPr>
        <p:txBody>
          <a:bodyPr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209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DFD2-E0A3-4493-8683-45774D0AB4B6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5"/>
            <a:ext cx="5679346" cy="276999"/>
          </a:xfrm>
        </p:spPr>
        <p:txBody>
          <a:bodyPr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29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8700" y="930275"/>
            <a:ext cx="4465638" cy="2513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E9A8-3483-4C7B-AE3A-AECA473303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343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9DE3-6402-4E6C-9CA9-4B6DCD6E21C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57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hangingPunct="0">
              <a:defRPr/>
            </a:pPr>
            <a:fld id="{C415DFD2-E0A3-4493-8683-45774D0AB4B6}" type="slidenum">
              <a:rPr lang="fr-FR" sz="1300">
                <a:solidFill>
                  <a:prstClr val="black"/>
                </a:solidFill>
                <a:latin typeface="Liberation Serif" pitchFamily="18"/>
                <a:cs typeface="Tahoma" pitchFamily="2"/>
              </a:rPr>
              <a:pPr hangingPunct="0">
                <a:defRPr/>
              </a:pPr>
              <a:t>23</a:t>
            </a:fld>
            <a:endParaRPr lang="fr-FR" sz="1300">
              <a:solidFill>
                <a:prstClr val="black"/>
              </a:solidFill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5"/>
            <a:ext cx="5679346" cy="1200329"/>
          </a:xfr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130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9DE3-6402-4E6C-9CA9-4B6DCD6E21C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8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8700" y="930275"/>
            <a:ext cx="4465638" cy="2513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E9A8-3483-4C7B-AE3A-AECA473303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95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DFD2-E0A3-4493-8683-45774D0AB4B6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5"/>
            <a:ext cx="5679346" cy="1200329"/>
          </a:xfr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59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DFD2-E0A3-4493-8683-45774D0AB4B6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4"/>
            <a:ext cx="5679346" cy="3046988"/>
          </a:xfrm>
        </p:spPr>
        <p:txBody>
          <a:bodyPr>
            <a:spAutoFit/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9759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DFD2-E0A3-4493-8683-45774D0AB4B6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4"/>
            <a:ext cx="5679346" cy="3046988"/>
          </a:xfr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2861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DFD2-E0A3-4493-8683-45774D0AB4B6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4"/>
            <a:ext cx="5679346" cy="3046988"/>
          </a:xfrm>
        </p:spPr>
        <p:txBody>
          <a:bodyPr>
            <a:spAutoFit/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8845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99DE3-6402-4E6C-9CA9-4B6DCD6E21C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18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DFD2-E0A3-4493-8683-45774D0AB4B6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9463"/>
            <a:ext cx="6818312" cy="38354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4"/>
            <a:ext cx="5679346" cy="3046988"/>
          </a:xfr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 smtClean="0">
              <a:solidFill>
                <a:srgbClr val="5B9BD5">
                  <a:lumMod val="75000"/>
                </a:srgb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87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XT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TITRE DE LA MISSION - aller dans masque &gt; Slide 1 &gt; En-tête/pied de page, modifier et appliquer partout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67530C1-A775-4AFC-9D1E-08C4702C17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98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TSo\Bureau\AG 2018 TEXTE\_SLIDE AG\AUVERGNE-RHONE-ALPES GOURMA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7825" y="-20536"/>
            <a:ext cx="1626554" cy="7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717598" y="4804000"/>
            <a:ext cx="462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755E29B3-9E22-4B0F-8FB4-D440642F144A}" type="slidenum">
              <a:rPr lang="fr-FR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‹N°›</a:t>
            </a:fld>
            <a:endParaRPr lang="fr-FR" sz="1400" b="1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986797" y="844139"/>
            <a:ext cx="2880320" cy="141311"/>
          </a:xfrm>
          <a:prstGeom prst="rect">
            <a:avLst/>
          </a:prstGeom>
          <a:solidFill>
            <a:srgbClr val="0055A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23728" y="118292"/>
            <a:ext cx="4896544" cy="857250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tabLst>
                <a:tab pos="2600325" algn="l"/>
              </a:tabLst>
              <a:defRPr lang="fr-FR" sz="3200" b="1" kern="1200" dirty="0">
                <a:solidFill>
                  <a:srgbClr val="2F3B4A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618856" y="1580515"/>
            <a:ext cx="5616202" cy="914400"/>
          </a:xfrm>
        </p:spPr>
        <p:txBody>
          <a:bodyPr>
            <a:noAutofit/>
          </a:bodyPr>
          <a:lstStyle>
            <a:lvl1pPr algn="l" defTabSz="914400" rtl="0" eaLnBrk="1" latinLnBrk="0" hangingPunct="1">
              <a:buFont typeface="Arial" panose="020B0604020202020204" pitchFamily="34" charset="0"/>
              <a:defRPr lang="fr-FR" sz="1800" kern="1200" dirty="0" smtClean="0">
                <a:solidFill>
                  <a:srgbClr val="2F3C4A"/>
                </a:solidFill>
                <a:latin typeface="CenturyGothic"/>
                <a:ea typeface="+mn-ea"/>
                <a:cs typeface="+mn-cs"/>
              </a:defRPr>
            </a:lvl1pPr>
            <a:lvl2pPr algn="l" defTabSz="914400" rtl="0" eaLnBrk="1" latinLnBrk="0" hangingPunct="1">
              <a:buFont typeface="Arial" panose="020B0604020202020204" pitchFamily="34" charset="0"/>
              <a:defRPr lang="fr-FR" sz="1800" kern="1200" dirty="0" smtClean="0">
                <a:solidFill>
                  <a:srgbClr val="2F3C4A"/>
                </a:solidFill>
                <a:latin typeface="CenturyGothic"/>
                <a:ea typeface="+mn-ea"/>
                <a:cs typeface="+mn-cs"/>
              </a:defRPr>
            </a:lvl2pPr>
            <a:lvl3pPr algn="l" defTabSz="914400" rtl="0" eaLnBrk="1" latinLnBrk="0" hangingPunct="1">
              <a:buFont typeface="Arial" panose="020B0604020202020204" pitchFamily="34" charset="0"/>
              <a:defRPr lang="fr-FR" sz="1800" kern="1200" dirty="0" smtClean="0">
                <a:solidFill>
                  <a:srgbClr val="2F3C4A"/>
                </a:solidFill>
                <a:latin typeface="CenturyGothic"/>
                <a:ea typeface="+mn-ea"/>
                <a:cs typeface="+mn-cs"/>
              </a:defRPr>
            </a:lvl3pPr>
            <a:lvl4pPr algn="l" defTabSz="914400" rtl="0" eaLnBrk="1" latinLnBrk="0" hangingPunct="1">
              <a:buFont typeface="Arial" panose="020B0604020202020204" pitchFamily="34" charset="0"/>
              <a:defRPr lang="fr-FR" sz="1800" kern="1200" dirty="0" smtClean="0">
                <a:solidFill>
                  <a:srgbClr val="2F3C4A"/>
                </a:solidFill>
                <a:latin typeface="CenturyGothic"/>
                <a:ea typeface="+mn-ea"/>
                <a:cs typeface="+mn-cs"/>
              </a:defRPr>
            </a:lvl4pPr>
            <a:lvl5pPr algn="l" defTabSz="914400" rtl="0" eaLnBrk="1" latinLnBrk="0" hangingPunct="1">
              <a:buFont typeface="Arial" panose="020B0604020202020204" pitchFamily="34" charset="0"/>
              <a:defRPr lang="fr-FR" sz="1800" kern="1200" dirty="0">
                <a:solidFill>
                  <a:srgbClr val="2F3C4A"/>
                </a:solidFill>
                <a:latin typeface="CenturyGothic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0" y="4928056"/>
            <a:ext cx="331569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tabLst>
                <a:tab pos="2600325" algn="l"/>
              </a:tabLst>
            </a:pPr>
            <a:r>
              <a:rPr lang="fr-FR" sz="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Comité Auvergne-Rhône-Alpes Gourmand  –</a:t>
            </a:r>
            <a:r>
              <a:rPr lang="fr-FR"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9 décembre 2021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18/06/2024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165" y="-92546"/>
            <a:ext cx="9164166" cy="5236046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5" name="Organigramme : Processus 4"/>
          <p:cNvSpPr/>
          <p:nvPr/>
        </p:nvSpPr>
        <p:spPr>
          <a:xfrm>
            <a:off x="0" y="-92546"/>
            <a:ext cx="9144000" cy="5236046"/>
          </a:xfrm>
          <a:prstGeom prst="flowChartProcess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64691" y="4570884"/>
            <a:ext cx="266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*Dispositif National d'Aide à l'Investissement Immatériel pour les entreprises agroalimentaires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649733" y="3527601"/>
            <a:ext cx="3415112" cy="67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E75012"/>
                </a:solidFill>
              </a:rPr>
              <a:t>Webinaire entreprises </a:t>
            </a:r>
          </a:p>
          <a:p>
            <a:pPr algn="ctr"/>
            <a:r>
              <a:rPr lang="fr-FR" dirty="0" smtClean="0">
                <a:solidFill>
                  <a:srgbClr val="E75012"/>
                </a:solidFill>
              </a:rPr>
              <a:t>2 mars 2023</a:t>
            </a:r>
            <a:endParaRPr lang="fr-FR" dirty="0">
              <a:solidFill>
                <a:srgbClr val="E7501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231" y="961778"/>
            <a:ext cx="81580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LES OPPORTUNITÉS DES </a:t>
            </a:r>
            <a:r>
              <a:rPr lang="fr-FR" sz="3200" b="1" dirty="0" smtClean="0"/>
              <a:t>P</a:t>
            </a:r>
            <a:r>
              <a:rPr lang="fr-FR" sz="2800" b="1" dirty="0" smtClean="0"/>
              <a:t>ROJETS </a:t>
            </a:r>
            <a:r>
              <a:rPr lang="fr-FR" sz="3200" b="1" dirty="0"/>
              <a:t>A</a:t>
            </a:r>
            <a:r>
              <a:rPr lang="fr-FR" sz="2800" b="1" dirty="0"/>
              <a:t>LIMENTAIRES </a:t>
            </a:r>
            <a:r>
              <a:rPr lang="fr-FR" sz="3200" b="1" dirty="0"/>
              <a:t>T</a:t>
            </a:r>
            <a:r>
              <a:rPr lang="fr-FR" sz="2800" b="1" dirty="0"/>
              <a:t>ERRITORIAUX POUR LES ENTREPRISES </a:t>
            </a:r>
            <a:r>
              <a:rPr lang="fr-FR" sz="2800" b="1" dirty="0" smtClean="0"/>
              <a:t>DE TRANSFORMATION ALIMENTAIRES</a:t>
            </a:r>
            <a:endParaRPr lang="fr-FR" sz="2800" b="1" dirty="0"/>
          </a:p>
        </p:txBody>
      </p:sp>
      <p:pic>
        <p:nvPicPr>
          <p:cNvPr id="12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2320" y="250929"/>
            <a:ext cx="1406235" cy="6859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1" y="103061"/>
            <a:ext cx="1715068" cy="7743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2" y="3598384"/>
            <a:ext cx="885526" cy="9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756" y="4603710"/>
            <a:ext cx="8717240" cy="251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03"/>
            <a:fld id="{735C9A8D-5B1C-4BCC-9E63-E9942D393BB9}" type="slidenum">
              <a:rPr lang="fr-FR"/>
              <a:pPr defTabSz="914103"/>
              <a:t>10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02993" y="210295"/>
            <a:ext cx="6673263" cy="675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cap="all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Qu’est ce qu’un PAT ? Sa finalité et ses enjeux</a:t>
            </a:r>
          </a:p>
          <a:p>
            <a:pPr>
              <a:lnSpc>
                <a:spcPct val="110000"/>
              </a:lnSpc>
            </a:pPr>
            <a:endParaRPr lang="fr-FR" b="1" cap="al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993" y="798869"/>
            <a:ext cx="782539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fr-FR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Avec pour finalité la </a:t>
            </a:r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résilience et la durabilité </a:t>
            </a:r>
            <a:r>
              <a:rPr lang="fr-FR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du système alimentaire territorial </a:t>
            </a:r>
            <a:endParaRPr lang="fr-FR" dirty="0">
              <a:solidFill>
                <a:srgbClr val="E7501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742642"/>
            <a:ext cx="9144000" cy="2573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400" dirty="0" smtClean="0">
                <a:sym typeface="Wingdings" panose="05000000000000000000" pitchFamily="2" charset="2"/>
              </a:rPr>
              <a:t>« </a:t>
            </a:r>
            <a:r>
              <a:rPr lang="fr-FR" sz="2400" b="1" i="1" dirty="0" smtClean="0">
                <a:sym typeface="Wingdings" panose="05000000000000000000" pitchFamily="2" charset="2"/>
              </a:rPr>
              <a:t>Résilience</a:t>
            </a:r>
            <a:r>
              <a:rPr lang="fr-FR" sz="2400" dirty="0" smtClean="0">
                <a:sym typeface="Wingdings" panose="05000000000000000000" pitchFamily="2" charset="2"/>
              </a:rPr>
              <a:t> » = capacités productives alimentaires du territoire / résistance aux chocs / crises / aléas climatiques /…</a:t>
            </a:r>
          </a:p>
          <a:p>
            <a:pPr algn="ctr"/>
            <a:r>
              <a:rPr lang="fr-FR" sz="2400" dirty="0">
                <a:sym typeface="Wingdings" panose="05000000000000000000" pitchFamily="2" charset="2"/>
              </a:rPr>
              <a:t>&amp;</a:t>
            </a:r>
            <a:endParaRPr lang="fr-FR" sz="2400" dirty="0" smtClean="0">
              <a:sym typeface="Wingdings" panose="05000000000000000000" pitchFamily="2" charset="2"/>
            </a:endParaRPr>
          </a:p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fr-FR" sz="2400" dirty="0" smtClean="0">
                <a:sym typeface="Wingdings" panose="05000000000000000000" pitchFamily="2" charset="2"/>
              </a:rPr>
              <a:t>« </a:t>
            </a:r>
            <a:r>
              <a:rPr lang="fr-FR" sz="2400" b="1" i="1" dirty="0" smtClean="0">
                <a:sym typeface="Wingdings" panose="05000000000000000000" pitchFamily="2" charset="2"/>
              </a:rPr>
              <a:t>Durabilité</a:t>
            </a:r>
            <a:r>
              <a:rPr lang="fr-FR" sz="2400" dirty="0" smtClean="0">
                <a:sym typeface="Wingdings" panose="05000000000000000000" pitchFamily="2" charset="2"/>
              </a:rPr>
              <a:t> » = s’intègre dans l’écosystème naturel et socio-économique sur le long terme  pérennité et soutenabilité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65" y="258943"/>
            <a:ext cx="981927" cy="9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82679" y="2458648"/>
            <a:ext cx="5050799" cy="3189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274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274525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756" y="4656707"/>
            <a:ext cx="8717240" cy="251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03"/>
            <a:fld id="{735C9A8D-5B1C-4BCC-9E63-E9942D393BB9}" type="slidenum">
              <a:rPr lang="fr-FR"/>
              <a:pPr defTabSz="914103"/>
              <a:t>12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6624" y="1635646"/>
            <a:ext cx="9144000" cy="18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Une large couverture géographique &amp; une </a:t>
            </a:r>
            <a:r>
              <a:rPr lang="fr-FR" sz="2400" dirty="0"/>
              <a:t>forte </a:t>
            </a:r>
            <a:r>
              <a:rPr lang="fr-FR" sz="2400" dirty="0" smtClean="0"/>
              <a:t>dynamique </a:t>
            </a:r>
            <a:r>
              <a:rPr lang="fr-FR" sz="2400" dirty="0" smtClean="0">
                <a:sym typeface="Wingdings" panose="05000000000000000000" pitchFamily="2" charset="2"/>
              </a:rPr>
              <a:t>: 350+ PAT en France</a:t>
            </a:r>
          </a:p>
          <a:p>
            <a:pPr algn="ctr"/>
            <a:r>
              <a:rPr lang="fr-FR" sz="2400" dirty="0" smtClean="0"/>
              <a:t>Notamment en </a:t>
            </a:r>
            <a:r>
              <a:rPr lang="fr-FR" sz="2400" dirty="0" err="1" smtClean="0"/>
              <a:t>AuRA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 50+ PAT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5345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893" y="407595"/>
            <a:ext cx="1398103" cy="1416912"/>
          </a:xfrm>
          <a:prstGeom prst="rect">
            <a:avLst/>
          </a:prstGeom>
        </p:spPr>
      </p:pic>
      <p:sp>
        <p:nvSpPr>
          <p:cNvPr id="3" name="Titre 6"/>
          <p:cNvSpPr txBox="1">
            <a:spLocks/>
          </p:cNvSpPr>
          <p:nvPr/>
        </p:nvSpPr>
        <p:spPr>
          <a:xfrm>
            <a:off x="502955" y="199348"/>
            <a:ext cx="8421041" cy="3970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10000"/>
              </a:lnSpc>
              <a:defRPr b="1" cap="all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Un interlocuteur privilégié, l’animateur PAT</a:t>
            </a:r>
          </a:p>
        </p:txBody>
      </p:sp>
      <p:sp>
        <p:nvSpPr>
          <p:cNvPr id="4" name="Forme 3"/>
          <p:cNvSpPr/>
          <p:nvPr/>
        </p:nvSpPr>
        <p:spPr>
          <a:xfrm rot="7240896">
            <a:off x="-1208157" y="1563351"/>
            <a:ext cx="3544814" cy="2444727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187624" y="2231629"/>
            <a:ext cx="1753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2538" algn="l"/>
              </a:tabLst>
            </a:pP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endParaRPr lang="fr-FR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901850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79646"/>
                </a:solidFill>
              </a:rPr>
              <a:t>Animer </a:t>
            </a:r>
            <a:r>
              <a:rPr lang="fr-FR" sz="1600" b="1" dirty="0" smtClean="0">
                <a:solidFill>
                  <a:schemeClr val="accent6"/>
                </a:solidFill>
              </a:rPr>
              <a:t>	</a:t>
            </a:r>
            <a:endParaRPr lang="fr-FR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0927" y="4270015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520825" algn="l"/>
              </a:tabLst>
            </a:pPr>
            <a:r>
              <a:rPr lang="fr-FR" sz="1600" b="1" dirty="0" smtClean="0">
                <a:solidFill>
                  <a:schemeClr val="accent6"/>
                </a:solidFill>
              </a:rPr>
              <a:t>Communiquer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9710" y="1469611"/>
            <a:ext cx="507762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fr-FR" sz="1300" b="1" dirty="0">
                <a:solidFill>
                  <a:schemeClr val="accent5"/>
                </a:solidFill>
              </a:rPr>
              <a:t>stratégie alimentaire de territoire</a:t>
            </a:r>
            <a:r>
              <a:rPr lang="fr-F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Sous l'autorité </a:t>
            </a: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 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Président de la collectivité et de l’élu en charge de l’alimentation - en lien avec les </a:t>
            </a: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directions et les institutions </a:t>
            </a: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nationales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9710" y="2832584"/>
            <a:ext cx="667279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1300" b="1" dirty="0">
                <a:solidFill>
                  <a:schemeClr val="accent5"/>
                </a:solidFill>
              </a:rPr>
              <a:t>parties prenantes </a:t>
            </a:r>
            <a:r>
              <a:rPr lang="fr-FR" sz="1300" b="1" dirty="0" smtClean="0">
                <a:solidFill>
                  <a:schemeClr val="accent5"/>
                </a:solidFill>
              </a:rPr>
              <a:t>et les partenariats </a:t>
            </a: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dans 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mise en œuvre d’actions de développement </a:t>
            </a: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coopération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fr-FR" sz="1300" b="1" dirty="0">
                <a:solidFill>
                  <a:schemeClr val="accent5"/>
                </a:solidFill>
              </a:rPr>
              <a:t>gouvernance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projet alimentaire territorial (COPIL, COTECH, instances de </a:t>
            </a: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concertation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groupes thématiques, comité de suivi...).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Généralement 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« </a:t>
            </a:r>
            <a:r>
              <a:rPr lang="fr-FR" sz="1300" b="1" dirty="0">
                <a:solidFill>
                  <a:schemeClr val="accent5"/>
                </a:solidFill>
              </a:rPr>
              <a:t>Conseil de l‘Alimentation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», qui associe toutes les parties </a:t>
            </a: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prenantes 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entreprises, habitants, associations, </a:t>
            </a: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0" y="2169331"/>
            <a:ext cx="694038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1300" b="1" dirty="0" smtClean="0">
                <a:solidFill>
                  <a:srgbClr val="4BACC6"/>
                </a:solidFill>
              </a:rPr>
              <a:t>Projets </a:t>
            </a:r>
            <a:r>
              <a:rPr lang="fr-FR" sz="1300" b="1" dirty="0">
                <a:solidFill>
                  <a:srgbClr val="4BACC6"/>
                </a:solidFill>
              </a:rPr>
              <a:t>transversaux structurants </a:t>
            </a:r>
            <a:r>
              <a:rPr lang="fr-F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sur le thème de l’alimentation : </a:t>
            </a:r>
            <a:r>
              <a:rPr lang="fr-FR" sz="1300" b="1" dirty="0">
                <a:solidFill>
                  <a:srgbClr val="4BACC6"/>
                </a:solidFill>
              </a:rPr>
              <a:t>restauration collective</a:t>
            </a:r>
            <a:r>
              <a:rPr lang="fr-F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fr-FR" sz="1300" b="1" dirty="0" smtClean="0">
                <a:solidFill>
                  <a:schemeClr val="accent5"/>
                </a:solidFill>
              </a:rPr>
              <a:t>approvisionnement local</a:t>
            </a:r>
            <a:r>
              <a:rPr lang="fr-FR" sz="13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lutte </a:t>
            </a:r>
            <a:r>
              <a:rPr lang="fr-F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contre le gaspillage alimentaire, développement des filières alimentaires courtes, de qualité, aide alimentaire, contrat local de santé, etc.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3095" y="4270015"/>
            <a:ext cx="680397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tabLst>
                <a:tab pos="1520825" algn="l"/>
              </a:tabLst>
            </a:pPr>
            <a:r>
              <a:rPr lang="fr-FR" sz="13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Organisation </a:t>
            </a:r>
            <a:r>
              <a:rPr lang="fr-F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d'évènements / rencontres type « </a:t>
            </a:r>
            <a:r>
              <a:rPr lang="fr-FR" sz="1300" b="1" dirty="0">
                <a:solidFill>
                  <a:schemeClr val="accent5"/>
                </a:solidFill>
              </a:rPr>
              <a:t>forum</a:t>
            </a:r>
            <a:r>
              <a:rPr lang="fr-FR" sz="13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 » </a:t>
            </a:r>
            <a:r>
              <a:rPr lang="fr-F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annuel de l'alimentation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1520825" algn="l"/>
              </a:tabLst>
            </a:pPr>
            <a:r>
              <a:rPr lang="fr-FR" sz="13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Animation </a:t>
            </a:r>
            <a:r>
              <a:rPr lang="fr-F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des </a:t>
            </a:r>
            <a:r>
              <a:rPr lang="fr-FR" sz="1300" b="1" dirty="0">
                <a:solidFill>
                  <a:schemeClr val="accent5"/>
                </a:solidFill>
              </a:rPr>
              <a:t>réseaux locaux et régionaux </a:t>
            </a:r>
            <a:r>
              <a:rPr lang="fr-F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pour favoriser l'innovation, l'échange </a:t>
            </a:r>
            <a:r>
              <a:rPr lang="fr-FR" sz="13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d'expériences </a:t>
            </a:r>
            <a:r>
              <a:rPr lang="fr-F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et le partage de bonnes pratiques entre acteurs du programme.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79711" y="821077"/>
            <a:ext cx="538391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fr-FR" sz="1300" b="1" dirty="0">
                <a:solidFill>
                  <a:schemeClr val="accent5"/>
                </a:solidFill>
              </a:rPr>
              <a:t>diagnostic </a:t>
            </a:r>
            <a:r>
              <a:rPr lang="fr-FR" sz="1300" b="1" dirty="0" smtClean="0">
                <a:solidFill>
                  <a:schemeClr val="accent5"/>
                </a:solidFill>
              </a:rPr>
              <a:t>territorial </a:t>
            </a:r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 production agricole / agroalimentaire, besoin alimentaire du bassin de vie, atouts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, contraintes socio-économiques et environnementales du territoire</a:t>
            </a:r>
            <a:endParaRPr lang="fr-FR" sz="13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-445966" y="-308570"/>
            <a:ext cx="10062532" cy="5657850"/>
            <a:chOff x="-609850" y="-342899"/>
            <a:chExt cx="13416709" cy="75438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850" y="-342899"/>
              <a:ext cx="13416709" cy="7543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657" y="0"/>
              <a:ext cx="12192000" cy="683097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46247" y="66646"/>
            <a:ext cx="832944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cap="al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Les entreprises de transformation alimentaires dans les PAT</a:t>
            </a:r>
          </a:p>
          <a:p>
            <a:pPr>
              <a:lnSpc>
                <a:spcPct val="110000"/>
              </a:lnSpc>
            </a:pPr>
            <a:endParaRPr lang="fr-FR" b="1" cap="all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5300" y="3219822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b="1" cap="all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…Et pourtant de nombreux intérêts potentiels</a:t>
            </a:r>
            <a:endParaRPr lang="fr-FR" b="1" cap="all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412" y="1401200"/>
            <a:ext cx="360040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800" b="1" cap="all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absence </a:t>
            </a:r>
            <a:r>
              <a:rPr lang="fr-FR" sz="2800" b="1" cap="all" dirty="0">
                <a:solidFill>
                  <a:srgbClr val="E75012"/>
                </a:solidFill>
                <a:latin typeface="Century Gothic" panose="020B0502020202020204" pitchFamily="34" charset="0"/>
              </a:rPr>
              <a:t>des entreprises dans les PAT…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768377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cap="all" dirty="0" smtClean="0">
                <a:latin typeface="Century Gothic" panose="020B0502020202020204" pitchFamily="34" charset="0"/>
              </a:rPr>
              <a:t>Un constat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-612576" y="-257174"/>
            <a:ext cx="10062532" cy="5657850"/>
            <a:chOff x="-609850" y="-342899"/>
            <a:chExt cx="13416709" cy="75438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850" y="-342899"/>
              <a:ext cx="13416709" cy="7543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657" y="0"/>
              <a:ext cx="12192000" cy="683097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68A805B1-6CEF-443E-8A93-FF593D8C96AC}"/>
              </a:ext>
            </a:extLst>
          </p:cNvPr>
          <p:cNvSpPr txBox="1"/>
          <p:nvPr/>
        </p:nvSpPr>
        <p:spPr>
          <a:xfrm>
            <a:off x="4695188" y="1510356"/>
            <a:ext cx="2673951" cy="942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125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D</a:t>
            </a:r>
            <a:r>
              <a:rPr lang="fr-FR" sz="1100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es </a:t>
            </a:r>
            <a:r>
              <a:rPr lang="fr-FR" sz="1100" b="1" dirty="0">
                <a:solidFill>
                  <a:srgbClr val="1D4999"/>
                </a:solidFill>
                <a:latin typeface="Century Gothic" panose="020B0502020202020204" pitchFamily="34" charset="0"/>
              </a:rPr>
              <a:t>liens </a:t>
            </a:r>
            <a:r>
              <a:rPr lang="fr-FR" sz="1100" b="1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au territoire renforcés : </a:t>
            </a:r>
            <a:r>
              <a:rPr lang="fr-FR" sz="1100" dirty="0">
                <a:solidFill>
                  <a:srgbClr val="1D4999"/>
                </a:solidFill>
                <a:latin typeface="Century Gothic" panose="020B0502020202020204" pitchFamily="34" charset="0"/>
              </a:rPr>
              <a:t>entre </a:t>
            </a:r>
            <a:r>
              <a:rPr lang="fr-FR" sz="1100" b="1" dirty="0">
                <a:solidFill>
                  <a:srgbClr val="1D4999"/>
                </a:solidFill>
                <a:latin typeface="Century Gothic" panose="020B0502020202020204" pitchFamily="34" charset="0"/>
              </a:rPr>
              <a:t>fournisseurs</a:t>
            </a:r>
            <a:r>
              <a:rPr lang="fr-FR" sz="1100" dirty="0">
                <a:solidFill>
                  <a:srgbClr val="1D4999"/>
                </a:solidFill>
                <a:latin typeface="Century Gothic" panose="020B0502020202020204" pitchFamily="34" charset="0"/>
              </a:rPr>
              <a:t> (producteurs, coopératives, …), </a:t>
            </a:r>
            <a:r>
              <a:rPr lang="fr-FR" sz="1100" b="1" dirty="0">
                <a:solidFill>
                  <a:srgbClr val="1D4999"/>
                </a:solidFill>
                <a:latin typeface="Century Gothic" panose="020B0502020202020204" pitchFamily="34" charset="0"/>
              </a:rPr>
              <a:t>clients</a:t>
            </a:r>
            <a:r>
              <a:rPr lang="fr-FR" sz="1100" dirty="0">
                <a:solidFill>
                  <a:srgbClr val="1D4999"/>
                </a:solidFill>
                <a:latin typeface="Century Gothic" panose="020B0502020202020204" pitchFamily="34" charset="0"/>
              </a:rPr>
              <a:t> (distributeurs, consommateurs…) et </a:t>
            </a:r>
            <a:r>
              <a:rPr lang="fr-FR" sz="1100" b="1" dirty="0">
                <a:solidFill>
                  <a:srgbClr val="1D4999"/>
                </a:solidFill>
                <a:latin typeface="Century Gothic" panose="020B0502020202020204" pitchFamily="34" charset="0"/>
              </a:rPr>
              <a:t>collectivités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3323" y="650415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b="1" cap="all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Mais de nombreux intérêts potentiels</a:t>
            </a:r>
            <a:endParaRPr lang="fr-FR" b="1" cap="all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68A805B1-6CEF-443E-8A93-FF593D8C96AC}"/>
              </a:ext>
            </a:extLst>
          </p:cNvPr>
          <p:cNvSpPr txBox="1"/>
          <p:nvPr/>
        </p:nvSpPr>
        <p:spPr>
          <a:xfrm>
            <a:off x="4695188" y="2642412"/>
            <a:ext cx="404210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125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Des </a:t>
            </a:r>
            <a:r>
              <a:rPr lang="fr-FR" sz="1125" dirty="0">
                <a:solidFill>
                  <a:srgbClr val="1D4999"/>
                </a:solidFill>
                <a:latin typeface="Century Gothic" panose="020B0502020202020204" pitchFamily="34" charset="0"/>
              </a:rPr>
              <a:t>bénéfices en termes </a:t>
            </a:r>
            <a:r>
              <a:rPr lang="fr-FR" sz="1125" b="1" dirty="0">
                <a:solidFill>
                  <a:srgbClr val="1D4999"/>
                </a:solidFill>
                <a:latin typeface="Century Gothic" panose="020B0502020202020204" pitchFamily="34" charset="0"/>
              </a:rPr>
              <a:t>d’image et de notoriété </a:t>
            </a:r>
            <a:r>
              <a:rPr lang="fr-FR" sz="1125" dirty="0">
                <a:solidFill>
                  <a:srgbClr val="1D4999"/>
                </a:solidFill>
                <a:latin typeface="Century Gothic" panose="020B0502020202020204" pitchFamily="34" charset="0"/>
              </a:rPr>
              <a:t>: </a:t>
            </a:r>
            <a:r>
              <a:rPr lang="fr-FR" sz="1100" dirty="0">
                <a:solidFill>
                  <a:srgbClr val="1D4999"/>
                </a:solidFill>
                <a:latin typeface="Century Gothic" panose="020B0502020202020204" pitchFamily="34" charset="0"/>
              </a:rPr>
              <a:t>un « rayonnement » par et pour le territoire qui contribue à la </a:t>
            </a:r>
            <a:r>
              <a:rPr lang="fr-FR" sz="1100" b="1" dirty="0">
                <a:solidFill>
                  <a:srgbClr val="1D4999"/>
                </a:solidFill>
                <a:latin typeface="Century Gothic" panose="020B0502020202020204" pitchFamily="34" charset="0"/>
              </a:rPr>
              <a:t>création de valeur, </a:t>
            </a:r>
            <a:r>
              <a:rPr lang="fr-FR" sz="1100" dirty="0">
                <a:solidFill>
                  <a:srgbClr val="1D4999"/>
                </a:solidFill>
                <a:latin typeface="Century Gothic" panose="020B0502020202020204" pitchFamily="34" charset="0"/>
              </a:rPr>
              <a:t>à</a:t>
            </a:r>
            <a:r>
              <a:rPr lang="fr-FR" sz="1100" b="1" dirty="0">
                <a:solidFill>
                  <a:srgbClr val="1D4999"/>
                </a:solidFill>
                <a:latin typeface="Century Gothic" panose="020B0502020202020204" pitchFamily="34" charset="0"/>
              </a:rPr>
              <a:t> </a:t>
            </a:r>
            <a:r>
              <a:rPr lang="fr-FR" sz="1100" dirty="0">
                <a:solidFill>
                  <a:srgbClr val="1D4999"/>
                </a:solidFill>
                <a:latin typeface="Century Gothic" panose="020B0502020202020204" pitchFamily="34" charset="0"/>
              </a:rPr>
              <a:t>la bonne </a:t>
            </a:r>
            <a:r>
              <a:rPr lang="fr-FR" sz="1100" b="1" dirty="0">
                <a:solidFill>
                  <a:srgbClr val="1D4999"/>
                </a:solidFill>
                <a:latin typeface="Century Gothic" panose="020B0502020202020204" pitchFamily="34" charset="0"/>
              </a:rPr>
              <a:t>réputation</a:t>
            </a:r>
            <a:r>
              <a:rPr lang="fr-FR" sz="1100" dirty="0">
                <a:solidFill>
                  <a:srgbClr val="1D4999"/>
                </a:solidFill>
                <a:latin typeface="Century Gothic" panose="020B0502020202020204" pitchFamily="34" charset="0"/>
              </a:rPr>
              <a:t> et à l’</a:t>
            </a:r>
            <a:r>
              <a:rPr lang="fr-FR" sz="1100" b="1" dirty="0">
                <a:solidFill>
                  <a:srgbClr val="1D4999"/>
                </a:solidFill>
                <a:latin typeface="Century Gothic" panose="020B0502020202020204" pitchFamily="34" charset="0"/>
              </a:rPr>
              <a:t>attractivité </a:t>
            </a:r>
            <a:r>
              <a:rPr lang="fr-FR" sz="1100" dirty="0">
                <a:solidFill>
                  <a:srgbClr val="1D4999"/>
                </a:solidFill>
                <a:latin typeface="Century Gothic" panose="020B0502020202020204" pitchFamily="34" charset="0"/>
              </a:rPr>
              <a:t>de l’entreprise</a:t>
            </a:r>
          </a:p>
          <a:p>
            <a:pPr marL="268288" indent="-2682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1125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Une </a:t>
            </a:r>
            <a:r>
              <a:rPr lang="fr-FR" sz="1125" dirty="0">
                <a:solidFill>
                  <a:srgbClr val="1D4999"/>
                </a:solidFill>
                <a:latin typeface="Century Gothic" panose="020B0502020202020204" pitchFamily="34" charset="0"/>
              </a:rPr>
              <a:t>valorisation de l’entreprise comme </a:t>
            </a:r>
            <a:r>
              <a:rPr lang="fr-FR" sz="1125" b="1" dirty="0">
                <a:solidFill>
                  <a:srgbClr val="1D4999"/>
                </a:solidFill>
                <a:latin typeface="Century Gothic" panose="020B0502020202020204" pitchFamily="34" charset="0"/>
              </a:rPr>
              <a:t>une partie prenante importante du territoire</a:t>
            </a:r>
            <a:r>
              <a:rPr lang="fr-FR" sz="1125" dirty="0">
                <a:solidFill>
                  <a:srgbClr val="1D4999"/>
                </a:solidFill>
                <a:latin typeface="Century Gothic" panose="020B0502020202020204" pitchFamily="34" charset="0"/>
              </a:rPr>
              <a:t>, contribuant à la </a:t>
            </a:r>
            <a:r>
              <a:rPr lang="fr-FR" sz="1125" b="1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RSE. </a:t>
            </a:r>
          </a:p>
          <a:p>
            <a:pPr marL="268288" indent="-26828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1125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Des </a:t>
            </a:r>
            <a:r>
              <a:rPr lang="fr-FR" sz="1125" dirty="0">
                <a:solidFill>
                  <a:srgbClr val="1D4999"/>
                </a:solidFill>
                <a:latin typeface="Century Gothic" panose="020B0502020202020204" pitchFamily="34" charset="0"/>
              </a:rPr>
              <a:t>opportunités de </a:t>
            </a:r>
            <a:r>
              <a:rPr lang="fr-FR" sz="1125" b="1" dirty="0">
                <a:solidFill>
                  <a:srgbClr val="1D4999"/>
                </a:solidFill>
                <a:latin typeface="Century Gothic" panose="020B0502020202020204" pitchFamily="34" charset="0"/>
              </a:rPr>
              <a:t>diversification</a:t>
            </a:r>
            <a:r>
              <a:rPr lang="fr-FR" sz="1125" dirty="0">
                <a:solidFill>
                  <a:srgbClr val="1D4999"/>
                </a:solidFill>
                <a:latin typeface="Century Gothic" panose="020B0502020202020204" pitchFamily="34" charset="0"/>
              </a:rPr>
              <a:t> et de </a:t>
            </a:r>
            <a:r>
              <a:rPr lang="fr-FR" sz="1125" b="1" dirty="0">
                <a:solidFill>
                  <a:srgbClr val="1D4999"/>
                </a:solidFill>
                <a:latin typeface="Century Gothic" panose="020B0502020202020204" pitchFamily="34" charset="0"/>
              </a:rPr>
              <a:t>développement</a:t>
            </a:r>
            <a:r>
              <a:rPr lang="fr-FR" sz="1125" dirty="0">
                <a:solidFill>
                  <a:srgbClr val="1D4999"/>
                </a:solidFill>
                <a:latin typeface="Century Gothic" panose="020B0502020202020204" pitchFamily="34" charset="0"/>
              </a:rPr>
              <a:t> </a:t>
            </a:r>
            <a:r>
              <a:rPr lang="fr-FR" sz="1100" dirty="0">
                <a:solidFill>
                  <a:srgbClr val="1D4999"/>
                </a:solidFill>
                <a:latin typeface="Century Gothic" panose="020B0502020202020204" pitchFamily="34" charset="0"/>
              </a:rPr>
              <a:t>de nouvelles filières, </a:t>
            </a:r>
            <a:r>
              <a:rPr lang="fr-FR" sz="1100" b="1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d’innovations</a:t>
            </a:r>
            <a:r>
              <a:rPr lang="fr-FR" sz="1100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 en termes de </a:t>
            </a:r>
            <a:r>
              <a:rPr lang="fr-FR" sz="1100" b="1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produits </a:t>
            </a:r>
            <a:r>
              <a:rPr lang="fr-FR" sz="1100" b="1" dirty="0">
                <a:solidFill>
                  <a:srgbClr val="1D4999"/>
                </a:solidFill>
                <a:latin typeface="Century Gothic" panose="020B0502020202020204" pitchFamily="34" charset="0"/>
              </a:rPr>
              <a:t>/ marchés </a:t>
            </a:r>
            <a:r>
              <a:rPr lang="fr-FR" sz="1100" b="1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/ services </a:t>
            </a:r>
            <a:r>
              <a:rPr lang="fr-FR" sz="1100" dirty="0" smtClean="0">
                <a:solidFill>
                  <a:srgbClr val="1D49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</a:t>
            </a:r>
            <a:r>
              <a:rPr lang="fr-FR" sz="1100" dirty="0" smtClean="0">
                <a:solidFill>
                  <a:srgbClr val="1D4999"/>
                </a:solidFill>
                <a:latin typeface="Century Gothic" panose="020B0502020202020204" pitchFamily="34" charset="0"/>
              </a:rPr>
              <a:t> </a:t>
            </a:r>
            <a:r>
              <a:rPr lang="fr-FR" sz="1100" dirty="0">
                <a:solidFill>
                  <a:srgbClr val="1D4999"/>
                </a:solidFill>
                <a:latin typeface="Century Gothic" panose="020B0502020202020204" pitchFamily="34" charset="0"/>
              </a:rPr>
              <a:t>notamment en </a:t>
            </a:r>
            <a:r>
              <a:rPr lang="fr-FR" sz="1100" b="1" dirty="0">
                <a:solidFill>
                  <a:srgbClr val="1D4999"/>
                </a:solidFill>
                <a:latin typeface="Century Gothic" panose="020B0502020202020204" pitchFamily="34" charset="0"/>
              </a:rPr>
              <a:t>restauration collective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68A805B1-6CEF-443E-8A93-FF593D8C96AC}"/>
              </a:ext>
            </a:extLst>
          </p:cNvPr>
          <p:cNvSpPr txBox="1"/>
          <p:nvPr/>
        </p:nvSpPr>
        <p:spPr>
          <a:xfrm>
            <a:off x="178225" y="2782158"/>
            <a:ext cx="4238586" cy="231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1125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Des </a:t>
            </a:r>
            <a:r>
              <a:rPr lang="fr-FR" sz="1125" dirty="0">
                <a:solidFill>
                  <a:srgbClr val="D42B2B"/>
                </a:solidFill>
                <a:latin typeface="Century Gothic" panose="020B0502020202020204" pitchFamily="34" charset="0"/>
              </a:rPr>
              <a:t>coopérations existent mais ne sont </a:t>
            </a:r>
            <a:r>
              <a:rPr lang="fr-FR" sz="1125" b="1" dirty="0">
                <a:solidFill>
                  <a:srgbClr val="D42B2B"/>
                </a:solidFill>
                <a:latin typeface="Century Gothic" panose="020B0502020202020204" pitchFamily="34" charset="0"/>
              </a:rPr>
              <a:t>pas ou mal valorisées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1125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Des difficultés à dialoguer, une absence de </a:t>
            </a:r>
            <a:r>
              <a:rPr lang="fr-FR" sz="1125" b="1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réflexion partagée </a:t>
            </a:r>
            <a:r>
              <a:rPr lang="fr-FR" sz="1125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sur la plus-value du territoire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1125" b="1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Complexité des relations public-privé </a:t>
            </a:r>
            <a:r>
              <a:rPr lang="fr-FR" sz="1125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(ex. marchés publics)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1125" b="1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Manque </a:t>
            </a:r>
            <a:r>
              <a:rPr lang="fr-FR" sz="1125" b="1" dirty="0">
                <a:solidFill>
                  <a:srgbClr val="D42B2B"/>
                </a:solidFill>
                <a:latin typeface="Century Gothic" panose="020B0502020202020204" pitchFamily="34" charset="0"/>
              </a:rPr>
              <a:t>de connaissance sur les actions possibles </a:t>
            </a:r>
            <a:r>
              <a:rPr lang="fr-FR" sz="1125" dirty="0">
                <a:solidFill>
                  <a:srgbClr val="D42B2B"/>
                </a:solidFill>
                <a:latin typeface="Century Gothic" panose="020B0502020202020204" pitchFamily="34" charset="0"/>
              </a:rPr>
              <a:t>à mener </a:t>
            </a:r>
            <a:r>
              <a:rPr lang="fr-FR" sz="1125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sur le </a:t>
            </a:r>
            <a:r>
              <a:rPr lang="fr-FR" sz="1125" dirty="0">
                <a:solidFill>
                  <a:srgbClr val="D42B2B"/>
                </a:solidFill>
                <a:latin typeface="Century Gothic" panose="020B0502020202020204" pitchFamily="34" charset="0"/>
              </a:rPr>
              <a:t>territoire </a:t>
            </a:r>
            <a:r>
              <a:rPr lang="fr-FR" sz="1125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sur les champs économiques, sociaux, ou environnementaux</a:t>
            </a:r>
            <a:endParaRPr lang="fr-FR" sz="1125" dirty="0">
              <a:solidFill>
                <a:srgbClr val="D42B2B"/>
              </a:solidFill>
              <a:latin typeface="Century Gothic" panose="020B0502020202020204" pitchFamily="34" charset="0"/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fr-FR" sz="1125" dirty="0" smtClean="0">
              <a:solidFill>
                <a:srgbClr val="D42B2B"/>
              </a:solidFill>
              <a:latin typeface="Century Gothic" panose="020B0502020202020204" pitchFamily="34" charset="0"/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fr-FR" sz="1125" dirty="0">
              <a:solidFill>
                <a:srgbClr val="D42B2B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68A805B1-6CEF-443E-8A93-FF593D8C96AC}"/>
              </a:ext>
            </a:extLst>
          </p:cNvPr>
          <p:cNvSpPr txBox="1"/>
          <p:nvPr/>
        </p:nvSpPr>
        <p:spPr>
          <a:xfrm>
            <a:off x="1463487" y="1510356"/>
            <a:ext cx="310923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1125" b="1" dirty="0">
                <a:solidFill>
                  <a:srgbClr val="D42B2B"/>
                </a:solidFill>
                <a:latin typeface="Century Gothic" panose="020B0502020202020204" pitchFamily="34" charset="0"/>
              </a:rPr>
              <a:t>Méconnaissance</a:t>
            </a:r>
            <a:r>
              <a:rPr lang="fr-FR" sz="1125" dirty="0">
                <a:solidFill>
                  <a:srgbClr val="D42B2B"/>
                </a:solidFill>
                <a:latin typeface="Century Gothic" panose="020B0502020202020204" pitchFamily="34" charset="0"/>
              </a:rPr>
              <a:t> des entreprises </a:t>
            </a:r>
            <a:r>
              <a:rPr lang="fr-FR" sz="1125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de transformation alimentaires vs </a:t>
            </a:r>
            <a:r>
              <a:rPr lang="fr-FR" sz="1125" dirty="0">
                <a:solidFill>
                  <a:srgbClr val="D42B2B"/>
                </a:solidFill>
                <a:latin typeface="Century Gothic" panose="020B0502020202020204" pitchFamily="34" charset="0"/>
              </a:rPr>
              <a:t>les </a:t>
            </a:r>
            <a:r>
              <a:rPr lang="fr-FR" sz="1125" dirty="0" err="1" smtClean="0">
                <a:solidFill>
                  <a:srgbClr val="D42B2B"/>
                </a:solidFill>
                <a:latin typeface="Century Gothic" panose="020B0502020202020204" pitchFamily="34" charset="0"/>
              </a:rPr>
              <a:t>PATs</a:t>
            </a:r>
            <a:r>
              <a:rPr lang="fr-FR" sz="1125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 – et réciproquement</a:t>
            </a:r>
          </a:p>
          <a:p>
            <a:pPr marL="266700" indent="-266700">
              <a:spcAft>
                <a:spcPts val="450"/>
              </a:spcAft>
              <a:buFont typeface="Wingdings" panose="05000000000000000000" pitchFamily="2" charset="2"/>
              <a:buChar char="è"/>
            </a:pPr>
            <a:r>
              <a:rPr lang="fr-FR" sz="1125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des </a:t>
            </a:r>
            <a:r>
              <a:rPr lang="fr-FR" sz="1125" dirty="0">
                <a:solidFill>
                  <a:srgbClr val="D42B2B"/>
                </a:solidFill>
                <a:latin typeface="Century Gothic" panose="020B0502020202020204" pitchFamily="34" charset="0"/>
              </a:rPr>
              <a:t>logiques d’action et des temporalités différentes (retours sur investissement</a:t>
            </a:r>
            <a:r>
              <a:rPr lang="fr-FR" sz="1125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…)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1058" y="66646"/>
            <a:ext cx="832944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cap="al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Les entreprises de transformation alimentaires dans les PAT</a:t>
            </a:r>
          </a:p>
          <a:p>
            <a:pPr>
              <a:lnSpc>
                <a:spcPct val="110000"/>
              </a:lnSpc>
            </a:pPr>
            <a:endParaRPr lang="fr-FR" b="1" cap="all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6240" y="232383"/>
            <a:ext cx="501707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fr-FR" b="1" cap="al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b="1" cap="all" dirty="0">
                <a:solidFill>
                  <a:srgbClr val="D42B2B"/>
                </a:solidFill>
                <a:latin typeface="Century Gothic" panose="020B0502020202020204" pitchFamily="34" charset="0"/>
              </a:rPr>
              <a:t>Le constat d’une absence des entreprises dans les PAT… 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281881" y="1349360"/>
            <a:ext cx="1181606" cy="1181606"/>
            <a:chOff x="874110" y="1712428"/>
            <a:chExt cx="1575475" cy="1575475"/>
          </a:xfrm>
        </p:grpSpPr>
        <p:pic>
          <p:nvPicPr>
            <p:cNvPr id="22" name="Picture 4" descr="Panneau Sens Interdit - Image gratuite sur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110" y="1712428"/>
              <a:ext cx="1575475" cy="157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256126" y="2315499"/>
              <a:ext cx="844676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350" b="1" cap="small" dirty="0">
                  <a:solidFill>
                    <a:srgbClr val="D42B2B"/>
                  </a:solidFill>
                  <a:latin typeface="Century Gothic" panose="020B0502020202020204" pitchFamily="34" charset="0"/>
                </a:rPr>
                <a:t>Freins</a:t>
              </a:r>
              <a:endParaRPr lang="fr-FR" sz="1350" cap="small" dirty="0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845" y="1412397"/>
            <a:ext cx="1684786" cy="9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6" y="0"/>
            <a:ext cx="9144000" cy="6096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8A805B1-6CEF-443E-8A93-FF593D8C96AC}"/>
              </a:ext>
            </a:extLst>
          </p:cNvPr>
          <p:cNvSpPr txBox="1"/>
          <p:nvPr/>
        </p:nvSpPr>
        <p:spPr>
          <a:xfrm>
            <a:off x="446798" y="1107501"/>
            <a:ext cx="520532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1600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Co-construire </a:t>
            </a:r>
            <a:r>
              <a:rPr lang="fr-FR" sz="1600" b="1" dirty="0">
                <a:solidFill>
                  <a:srgbClr val="E75012"/>
                </a:solidFill>
                <a:latin typeface="Century Gothic" panose="020B0502020202020204" pitchFamily="34" charset="0"/>
              </a:rPr>
              <a:t>de nouvelles coopérations visant à renforcer les systèmes alimentaires locaux </a:t>
            </a:r>
            <a:endParaRPr lang="fr-FR" sz="1600" b="1" dirty="0" smtClean="0">
              <a:solidFill>
                <a:srgbClr val="E75012"/>
              </a:solidFill>
              <a:latin typeface="Century Gothic" panose="020B0502020202020204" pitchFamily="34" charset="0"/>
            </a:endParaRPr>
          </a:p>
          <a:p>
            <a:r>
              <a:rPr lang="fr-FR" sz="1600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…en facilitant </a:t>
            </a:r>
            <a:r>
              <a:rPr lang="fr-FR" sz="1600" dirty="0">
                <a:solidFill>
                  <a:srgbClr val="E75012"/>
                </a:solidFill>
                <a:latin typeface="Century Gothic" panose="020B0502020202020204" pitchFamily="34" charset="0"/>
              </a:rPr>
              <a:t>la </a:t>
            </a:r>
            <a:r>
              <a:rPr lang="fr-FR" sz="1600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rencontre, le dialogue, le décloisonnement entre </a:t>
            </a:r>
            <a:r>
              <a:rPr lang="fr-FR" sz="1600" dirty="0">
                <a:solidFill>
                  <a:srgbClr val="E75012"/>
                </a:solidFill>
                <a:latin typeface="Century Gothic" panose="020B0502020202020204" pitchFamily="34" charset="0"/>
              </a:rPr>
              <a:t>les collectivités </a:t>
            </a:r>
            <a:r>
              <a:rPr lang="fr-FR" sz="1600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animant des PAT et </a:t>
            </a:r>
            <a:r>
              <a:rPr lang="fr-FR" sz="1600" dirty="0">
                <a:solidFill>
                  <a:srgbClr val="E75012"/>
                </a:solidFill>
                <a:latin typeface="Century Gothic" panose="020B0502020202020204" pitchFamily="34" charset="0"/>
              </a:rPr>
              <a:t>les </a:t>
            </a:r>
            <a:r>
              <a:rPr lang="fr-FR" sz="1600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entreprises</a:t>
            </a:r>
            <a:endParaRPr lang="fr-FR" sz="1600" b="1" dirty="0">
              <a:solidFill>
                <a:srgbClr val="E75012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6798" y="26257"/>
            <a:ext cx="832944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cap="al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Les entreprises de transformation alimentaires dans les PAT</a:t>
            </a:r>
          </a:p>
          <a:p>
            <a:pPr>
              <a:lnSpc>
                <a:spcPct val="110000"/>
              </a:lnSpc>
            </a:pPr>
            <a:endParaRPr lang="fr-FR" b="1" cap="all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5545" y="565476"/>
            <a:ext cx="8329447" cy="87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400" b="1" cap="all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NOTRE AMBITION </a:t>
            </a:r>
            <a:endParaRPr lang="fr-FR" sz="2400" b="1" cap="all" dirty="0">
              <a:solidFill>
                <a:srgbClr val="E7501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fr-FR" sz="2400" b="1" cap="all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5270" y="459377"/>
            <a:ext cx="1406235" cy="685914"/>
          </a:xfrm>
          <a:prstGeom prst="rect">
            <a:avLst/>
          </a:prstGeom>
        </p:spPr>
      </p:pic>
      <p:grpSp>
        <p:nvGrpSpPr>
          <p:cNvPr id="39" name="Groupe 38"/>
          <p:cNvGrpSpPr/>
          <p:nvPr/>
        </p:nvGrpSpPr>
        <p:grpSpPr>
          <a:xfrm>
            <a:off x="107504" y="2859782"/>
            <a:ext cx="5112568" cy="2173507"/>
            <a:chOff x="3716676" y="1618062"/>
            <a:chExt cx="8485472" cy="3612086"/>
          </a:xfrm>
        </p:grpSpPr>
        <p:grpSp>
          <p:nvGrpSpPr>
            <p:cNvPr id="40" name="Groupe 39"/>
            <p:cNvGrpSpPr/>
            <p:nvPr/>
          </p:nvGrpSpPr>
          <p:grpSpPr>
            <a:xfrm>
              <a:off x="3716676" y="1618062"/>
              <a:ext cx="8485472" cy="3612086"/>
              <a:chOff x="3750608" y="1660669"/>
              <a:chExt cx="8485472" cy="3612086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6118789" y="1660669"/>
                <a:ext cx="4084890" cy="3612086"/>
              </a:xfrm>
              <a:prstGeom prst="ellipse">
                <a:avLst/>
              </a:prstGeom>
              <a:noFill/>
              <a:ln w="38100">
                <a:solidFill>
                  <a:srgbClr val="E750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/>
              </a:p>
            </p:txBody>
          </p:sp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9553" y="2532332"/>
                <a:ext cx="1520496" cy="1520496"/>
              </a:xfrm>
              <a:prstGeom prst="rect">
                <a:avLst/>
              </a:prstGeom>
            </p:spPr>
          </p:pic>
          <p:sp>
            <p:nvSpPr>
              <p:cNvPr id="45" name="Ellipse 44"/>
              <p:cNvSpPr/>
              <p:nvPr/>
            </p:nvSpPr>
            <p:spPr>
              <a:xfrm>
                <a:off x="10820175" y="3801753"/>
                <a:ext cx="248251" cy="1322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334124" y="3979252"/>
                <a:ext cx="1901956" cy="1074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200" b="1" cap="small" dirty="0">
                    <a:solidFill>
                      <a:srgbClr val="007C98"/>
                    </a:solidFill>
                  </a:rPr>
                  <a:t>Exprimer leur potentiel territorial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750608" y="3953323"/>
                <a:ext cx="2212236" cy="1074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fr-FR" sz="1200" b="1" cap="small" dirty="0">
                    <a:solidFill>
                      <a:srgbClr val="C00000"/>
                    </a:solidFill>
                  </a:rPr>
                  <a:t>Encourager la mobilisation des entreprises</a:t>
                </a:r>
              </a:p>
            </p:txBody>
          </p:sp>
          <p:pic>
            <p:nvPicPr>
              <p:cNvPr id="48" name="Picture 2" descr="Documents CVO 2019 &gt; France Bois Forê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9823" y="2555882"/>
                <a:ext cx="1468603" cy="1468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9782111" y="3489633"/>
                <a:ext cx="1270490" cy="383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900" b="1" i="1" cap="small" dirty="0">
                    <a:solidFill>
                      <a:schemeClr val="bg1"/>
                    </a:solidFill>
                  </a:rPr>
                  <a:t>Entreprises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623128" y="2155079"/>
                <a:ext cx="3150255" cy="1227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fr-FR" sz="1400" b="1" cap="small" dirty="0">
                    <a:solidFill>
                      <a:srgbClr val="E65316"/>
                    </a:solidFill>
                  </a:rPr>
                  <a:t>Faire émerger des coopérations à bénéfices </a:t>
                </a:r>
                <a:r>
                  <a:rPr lang="fr-FR" sz="1400" b="1" u="sng" cap="small" dirty="0">
                    <a:solidFill>
                      <a:srgbClr val="E65316"/>
                    </a:solidFill>
                  </a:rPr>
                  <a:t>réciproques</a:t>
                </a:r>
                <a:endParaRPr lang="fr-FR" sz="1400" dirty="0"/>
              </a:p>
            </p:txBody>
          </p:sp>
          <p:pic>
            <p:nvPicPr>
              <p:cNvPr id="51" name="Image 5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4886" y="3543084"/>
                <a:ext cx="1339319" cy="1339319"/>
              </a:xfrm>
              <a:prstGeom prst="rect">
                <a:avLst/>
              </a:prstGeom>
            </p:spPr>
          </p:pic>
          <p:sp>
            <p:nvSpPr>
              <p:cNvPr id="53" name="Triangle isocèle 52"/>
              <p:cNvSpPr/>
              <p:nvPr/>
            </p:nvSpPr>
            <p:spPr>
              <a:xfrm rot="13199696">
                <a:off x="6177065" y="2489869"/>
                <a:ext cx="292462" cy="287772"/>
              </a:xfrm>
              <a:prstGeom prst="triangle">
                <a:avLst/>
              </a:prstGeom>
              <a:solidFill>
                <a:srgbClr val="E75012"/>
              </a:solidFill>
              <a:ln>
                <a:solidFill>
                  <a:srgbClr val="E750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/>
              </a:p>
            </p:txBody>
          </p:sp>
          <p:sp>
            <p:nvSpPr>
              <p:cNvPr id="54" name="Triangle isocèle 53"/>
              <p:cNvSpPr/>
              <p:nvPr/>
            </p:nvSpPr>
            <p:spPr>
              <a:xfrm rot="1627417">
                <a:off x="9971989" y="3876125"/>
                <a:ext cx="292462" cy="287772"/>
              </a:xfrm>
              <a:prstGeom prst="triangle">
                <a:avLst/>
              </a:prstGeom>
              <a:solidFill>
                <a:srgbClr val="E75012"/>
              </a:solidFill>
              <a:ln>
                <a:solidFill>
                  <a:srgbClr val="E750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/>
              </a:p>
            </p:txBody>
          </p:sp>
        </p:grpSp>
        <p:sp>
          <p:nvSpPr>
            <p:cNvPr id="41" name="Triangle isocèle 40"/>
            <p:cNvSpPr/>
            <p:nvPr/>
          </p:nvSpPr>
          <p:spPr>
            <a:xfrm rot="8837972">
              <a:off x="9796411" y="2459018"/>
              <a:ext cx="292462" cy="287772"/>
            </a:xfrm>
            <a:prstGeom prst="triangle">
              <a:avLst/>
            </a:prstGeom>
            <a:solidFill>
              <a:srgbClr val="E75012"/>
            </a:solidFill>
            <a:ln>
              <a:solidFill>
                <a:srgbClr val="E75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2" name="Triangle isocèle 41"/>
            <p:cNvSpPr/>
            <p:nvPr/>
          </p:nvSpPr>
          <p:spPr>
            <a:xfrm rot="20127976">
              <a:off x="6068005" y="3844675"/>
              <a:ext cx="292462" cy="287772"/>
            </a:xfrm>
            <a:prstGeom prst="triangle">
              <a:avLst/>
            </a:prstGeom>
            <a:solidFill>
              <a:srgbClr val="E75012"/>
            </a:solidFill>
            <a:ln>
              <a:solidFill>
                <a:srgbClr val="E75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</p:spTree>
    <p:extLst>
      <p:ext uri="{BB962C8B-B14F-4D97-AF65-F5344CB8AC3E}">
        <p14:creationId xmlns:p14="http://schemas.microsoft.com/office/powerpoint/2010/main" val="18285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289651"/>
            <a:ext cx="4104456" cy="15619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t="3003"/>
          <a:stretch/>
        </p:blipFill>
        <p:spPr>
          <a:xfrm>
            <a:off x="3991002" y="2927852"/>
            <a:ext cx="4932994" cy="1933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995" y="1473582"/>
            <a:ext cx="415374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L’acte d’achat de « local »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8163" indent="-285750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accent5"/>
                </a:solidFill>
              </a:rPr>
              <a:t>Un acte d’engagement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pour se rassurer sur la </a:t>
            </a:r>
            <a:r>
              <a:rPr lang="fr-FR" sz="1400" b="1" dirty="0" smtClean="0">
                <a:solidFill>
                  <a:schemeClr val="accent5"/>
                </a:solidFill>
              </a:rPr>
              <a:t>qualité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la </a:t>
            </a:r>
            <a:r>
              <a:rPr lang="fr-FR" sz="1400" b="1" dirty="0" smtClean="0">
                <a:solidFill>
                  <a:schemeClr val="accent5"/>
                </a:solidFill>
              </a:rPr>
              <a:t>provenance</a:t>
            </a:r>
            <a:endParaRPr lang="fr-FR" sz="1400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993" y="4803998"/>
            <a:ext cx="8185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 : Etude IRI, 2022, QUEL POTENTIEL </a:t>
            </a:r>
            <a:r>
              <a:rPr lang="fr-FR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POUR L’OFFRE </a:t>
            </a:r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LOCALE </a:t>
            </a:r>
            <a:r>
              <a:rPr lang="fr-FR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 LES </a:t>
            </a:r>
            <a:r>
              <a:rPr lang="fr-FR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PGC FLS </a:t>
            </a:r>
            <a:endParaRPr lang="fr-FR" sz="1100" i="1" dirty="0"/>
          </a:p>
        </p:txBody>
      </p:sp>
      <p:sp>
        <p:nvSpPr>
          <p:cNvPr id="12" name="Titre 6"/>
          <p:cNvSpPr txBox="1">
            <a:spLocks/>
          </p:cNvSpPr>
          <p:nvPr/>
        </p:nvSpPr>
        <p:spPr>
          <a:xfrm>
            <a:off x="235723" y="18315"/>
            <a:ext cx="8426319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10000"/>
              </a:lnSpc>
              <a:defRPr b="1" cap="all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Quelles opportunités pour les entreprises de transformation alimentaires 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5723" y="3238441"/>
            <a:ext cx="3556796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Quel potentiel commercial ?</a:t>
            </a:r>
          </a:p>
          <a:p>
            <a:pPr marL="446088" indent="-285750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accent5"/>
                </a:solidFill>
              </a:rPr>
              <a:t>1/2 français voudrait </a:t>
            </a:r>
            <a:r>
              <a:rPr lang="fr-FR" sz="1400" b="1" dirty="0">
                <a:solidFill>
                  <a:schemeClr val="accent5"/>
                </a:solidFill>
              </a:rPr>
              <a:t>avoir un choix plus fourni de produits </a:t>
            </a:r>
            <a:r>
              <a:rPr lang="fr-FR" sz="1400" b="1" dirty="0" smtClean="0">
                <a:solidFill>
                  <a:schemeClr val="accent5"/>
                </a:solidFill>
              </a:rPr>
              <a:t>locaux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une attente qui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progresse encore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8080" y="873947"/>
            <a:ext cx="6601255" cy="37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Le « local », une attente forte qui se renforce</a:t>
            </a:r>
          </a:p>
        </p:txBody>
      </p:sp>
    </p:spTree>
    <p:extLst>
      <p:ext uri="{BB962C8B-B14F-4D97-AF65-F5344CB8AC3E}">
        <p14:creationId xmlns:p14="http://schemas.microsoft.com/office/powerpoint/2010/main" val="23116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5289" y="1360126"/>
            <a:ext cx="3748503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sz="1600" b="1" cap="al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L’OFFRE DE Produits ALIMENTAIRES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6751" y="1871839"/>
            <a:ext cx="276612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Bruts ou transformés (ou semi-transformés)</a:t>
            </a:r>
          </a:p>
          <a:p>
            <a:pPr marL="285750" lvl="1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Toutes filières, produits végétaux</a:t>
            </a:r>
          </a:p>
          <a:p>
            <a:pPr marL="285750" lvl="1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Fabriqués à partir de produits bruts agricoles  locaux … ou non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18734" y="1977886"/>
            <a:ext cx="4355976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fr-FR" sz="14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restauration collective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 </a:t>
            </a:r>
          </a:p>
          <a:p>
            <a:pPr lvl="1">
              <a:spcBef>
                <a:spcPts val="600"/>
              </a:spcBef>
            </a:pPr>
            <a:r>
              <a:rPr lang="fr-FR" sz="14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Publique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scolaire : primaire, collèges, lycées,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médico-sociale (hôpitaux, EHPAD…)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entreprises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fr-FR" sz="1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Privée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: idem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66700" lvl="1" indent="-2667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fr-FR" sz="14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restauration commerciale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(hôtels, restaurants…)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Les </a:t>
            </a:r>
            <a:r>
              <a:rPr lang="fr-FR" sz="14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GMS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locales) et autre circuits de distribution, magasins de proximité 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89278" y="1366821"/>
            <a:ext cx="3481087" cy="61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sz="1600" b="1" cap="all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LA DEMANDE DES  marchés locaux </a:t>
            </a:r>
            <a:endParaRPr lang="fr-FR" sz="1600" b="1" cap="all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re 6"/>
          <p:cNvSpPr txBox="1">
            <a:spLocks/>
          </p:cNvSpPr>
          <p:nvPr/>
        </p:nvSpPr>
        <p:spPr>
          <a:xfrm>
            <a:off x="-25967" y="99103"/>
            <a:ext cx="8900864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10000"/>
              </a:lnSpc>
              <a:defRPr b="1" cap="all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Quelles opportunités pour les entreprises </a:t>
            </a:r>
            <a:r>
              <a:rPr lang="fr-FR" dirty="0" smtClean="0"/>
              <a:t>de transformation </a:t>
            </a:r>
            <a:r>
              <a:rPr lang="fr-FR" dirty="0"/>
              <a:t>alimentaires ?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4" y="1903823"/>
            <a:ext cx="964768" cy="153383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57803" y="565258"/>
            <a:ext cx="556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ECONOMIE ALIMENTAIRE </a:t>
            </a:r>
          </a:p>
          <a:p>
            <a:pPr algn="ctr"/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Rapprocher l’offre et la demande </a:t>
            </a:r>
            <a:endParaRPr lang="fr-FR" b="1" dirty="0">
              <a:solidFill>
                <a:srgbClr val="E75012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riangle isocèle 3"/>
          <p:cNvSpPr/>
          <p:nvPr/>
        </p:nvSpPr>
        <p:spPr>
          <a:xfrm rot="10800000">
            <a:off x="7956376" y="137567"/>
            <a:ext cx="360040" cy="240399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31" y="436115"/>
            <a:ext cx="1803128" cy="1953388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113018" y="3898421"/>
            <a:ext cx="4073084" cy="984885"/>
            <a:chOff x="113018" y="3898421"/>
            <a:chExt cx="4073084" cy="984885"/>
          </a:xfrm>
        </p:grpSpPr>
        <p:sp>
          <p:nvSpPr>
            <p:cNvPr id="17" name="Rectangle 16"/>
            <p:cNvSpPr/>
            <p:nvPr/>
          </p:nvSpPr>
          <p:spPr>
            <a:xfrm>
              <a:off x="893527" y="3898421"/>
              <a:ext cx="3292575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1" indent="-180975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fr-FR" sz="1200" b="1" dirty="0" smtClean="0">
                  <a:solidFill>
                    <a:srgbClr val="E75012"/>
                  </a:solidFill>
                  <a:latin typeface="Century Gothic" panose="020B0502020202020204" pitchFamily="34" charset="0"/>
                </a:rPr>
                <a:t>Périmètre géographique variable : </a:t>
              </a:r>
            </a:p>
            <a:p>
              <a:pPr marL="449263" lvl="2" indent="-268288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fr-FR" sz="1200" b="1" dirty="0" smtClean="0">
                  <a:solidFill>
                    <a:srgbClr val="E75012"/>
                  </a:solidFill>
                  <a:latin typeface="Century Gothic" panose="020B0502020202020204" pitchFamily="34" charset="0"/>
                </a:rPr>
                <a:t>Le bassin de consommation</a:t>
              </a:r>
            </a:p>
            <a:p>
              <a:pPr marL="449263" lvl="2" indent="-268288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fr-FR" sz="1200" b="1" dirty="0" smtClean="0">
                  <a:solidFill>
                    <a:srgbClr val="E75012"/>
                  </a:solidFill>
                  <a:latin typeface="Century Gothic" panose="020B0502020202020204" pitchFamily="34" charset="0"/>
                </a:rPr>
                <a:t>PAT, « inter-PAT », département, région…</a:t>
              </a:r>
              <a:endParaRPr lang="fr-FR" sz="1200" b="1" dirty="0">
                <a:solidFill>
                  <a:srgbClr val="E7501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018" y="3969084"/>
              <a:ext cx="843558" cy="843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97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393" y="3528659"/>
            <a:ext cx="1939363" cy="65463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511" y="1302322"/>
            <a:ext cx="4896544" cy="643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sz="1700" b="1" cap="all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innovation produits/services</a:t>
            </a:r>
          </a:p>
          <a:p>
            <a:pPr>
              <a:lnSpc>
                <a:spcPct val="110000"/>
              </a:lnSpc>
            </a:pPr>
            <a:endParaRPr lang="fr-FR" sz="1700" b="1" cap="all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511" y="1748684"/>
            <a:ext cx="45997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Ingénierie de la demande :</a:t>
            </a:r>
          </a:p>
          <a:p>
            <a:pPr marL="0" lvl="1">
              <a:spcBef>
                <a:spcPts val="600"/>
              </a:spcBef>
              <a:tabLst>
                <a:tab pos="266700" algn="l"/>
              </a:tabLst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Collectivités &gt; restauration collective 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re 6"/>
          <p:cNvSpPr txBox="1">
            <a:spLocks/>
          </p:cNvSpPr>
          <p:nvPr/>
        </p:nvSpPr>
        <p:spPr>
          <a:xfrm>
            <a:off x="235723" y="18315"/>
            <a:ext cx="8426319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10000"/>
              </a:lnSpc>
              <a:defRPr b="1" cap="all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Quelles opportunités pour les entreprises de transformation alimentaires ?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109867" y="49816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ECONOMIE ALIMENTAIRE </a:t>
            </a:r>
          </a:p>
          <a:p>
            <a:pPr algn="ctr"/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Développer votre offre pour la </a:t>
            </a:r>
            <a:r>
              <a:rPr lang="fr-FR" b="1" dirty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restauration </a:t>
            </a:r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collective</a:t>
            </a:r>
            <a:endParaRPr lang="fr-FR" b="1" dirty="0">
              <a:solidFill>
                <a:srgbClr val="E75012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24796338"/>
              </p:ext>
            </p:extLst>
          </p:nvPr>
        </p:nvGraphicFramePr>
        <p:xfrm>
          <a:off x="467544" y="2459702"/>
          <a:ext cx="3035226" cy="2079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481048" y="1429829"/>
            <a:ext cx="149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47AAD2E9-A8BF-4B5E-A72B-D66ED18E23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3260" y="2588313"/>
            <a:ext cx="2079367" cy="83508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153875" y="2343378"/>
            <a:ext cx="205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Vergers Lyonnais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860EF84D-9AA0-44EE-ADBB-C42135B683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58" y="1906610"/>
            <a:ext cx="1425044" cy="4460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F07AF4-214D-4D98-A08F-B78EBCE27F97}"/>
              </a:ext>
            </a:extLst>
          </p:cNvPr>
          <p:cNvSpPr/>
          <p:nvPr/>
        </p:nvSpPr>
        <p:spPr>
          <a:xfrm>
            <a:off x="5972318" y="1429829"/>
            <a:ext cx="30555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CC14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CRISE COVID</a:t>
            </a:r>
          </a:p>
          <a:p>
            <a:r>
              <a:rPr lang="fr-FR" sz="1200" b="1" dirty="0" smtClean="0">
                <a:solidFill>
                  <a:srgbClr val="CC14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 </a:t>
            </a:r>
            <a:r>
              <a:rPr lang="fr-FR" sz="1200" b="1" dirty="0">
                <a:solidFill>
                  <a:srgbClr val="CC14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tonnes</a:t>
            </a:r>
            <a:r>
              <a:rPr lang="fr-FR" sz="1200" dirty="0">
                <a:solidFill>
                  <a:srgbClr val="CC14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2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pommes transformées en </a:t>
            </a:r>
            <a:r>
              <a:rPr lang="fr-FR" sz="12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purée</a:t>
            </a:r>
            <a:r>
              <a:rPr lang="fr-FR" sz="12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 pomme </a:t>
            </a:r>
            <a:r>
              <a:rPr lang="fr-FR" sz="1200" dirty="0" smtClean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soit </a:t>
            </a:r>
            <a:r>
              <a:rPr lang="fr-FR" sz="1200" b="1" dirty="0">
                <a:solidFill>
                  <a:srgbClr val="CC14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1600 poches </a:t>
            </a:r>
            <a:r>
              <a:rPr lang="fr-FR" sz="12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5kg de produit fini</a:t>
            </a:r>
          </a:p>
          <a:p>
            <a:endParaRPr lang="fr-F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200" b="1" dirty="0">
                <a:solidFill>
                  <a:srgbClr val="CC14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jours de travail </a:t>
            </a:r>
            <a:r>
              <a:rPr lang="fr-FR" sz="12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complet pour les équipes de Bissardon </a:t>
            </a:r>
          </a:p>
          <a:p>
            <a:endParaRPr lang="fr-F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2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Produit </a:t>
            </a:r>
            <a:r>
              <a:rPr lang="fr-FR" sz="12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naturel</a:t>
            </a:r>
            <a:r>
              <a:rPr lang="fr-FR" sz="12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fr-FR" sz="12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sans conservateur  sans additif – sans sucre ajoutés</a:t>
            </a:r>
          </a:p>
          <a:p>
            <a:endParaRPr lang="fr-FR" sz="1200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200" b="1" dirty="0">
                <a:solidFill>
                  <a:srgbClr val="CC14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DLC 18 </a:t>
            </a:r>
            <a:r>
              <a:rPr lang="fr-FR" sz="1200" b="1" dirty="0" smtClean="0">
                <a:solidFill>
                  <a:srgbClr val="CC148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mois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2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Public scolaire, crèches, personnes âgées de la Région Lyonnaise et collèges du </a:t>
            </a:r>
            <a:r>
              <a:rPr lang="fr-FR" sz="1200" dirty="0" smtClean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Rhône</a:t>
            </a:r>
          </a:p>
          <a:p>
            <a:endParaRPr lang="fr-FR" sz="1200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200" dirty="0" smtClean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Prestation qui continue aujourd’hui</a:t>
            </a:r>
          </a:p>
          <a:p>
            <a:r>
              <a:rPr lang="fr-FR" sz="1200" dirty="0" smtClean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Demande pour d’autres produits</a:t>
            </a:r>
            <a:endParaRPr lang="fr-FR" sz="1200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30" y="118457"/>
            <a:ext cx="1297607" cy="14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9017EC18-0503-45AC-BB63-B4417E7DE150}"/>
              </a:ext>
            </a:extLst>
          </p:cNvPr>
          <p:cNvSpPr txBox="1">
            <a:spLocks/>
          </p:cNvSpPr>
          <p:nvPr/>
        </p:nvSpPr>
        <p:spPr>
          <a:xfrm>
            <a:off x="1674470" y="73405"/>
            <a:ext cx="5760640" cy="29148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endParaRPr 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2771800" y="2854474"/>
            <a:ext cx="1461657" cy="149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xmlns="" id="{9017EC18-0503-45AC-BB63-B4417E7DE150}"/>
              </a:ext>
            </a:extLst>
          </p:cNvPr>
          <p:cNvSpPr txBox="1">
            <a:spLocks/>
          </p:cNvSpPr>
          <p:nvPr/>
        </p:nvSpPr>
        <p:spPr>
          <a:xfrm>
            <a:off x="323528" y="280154"/>
            <a:ext cx="5940252" cy="3720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10000"/>
              </a:lnSpc>
              <a:defRPr cap="all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b="1" dirty="0"/>
              <a:t>Présentation des intervenants et du contexte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68A805B1-6CEF-443E-8A93-FF593D8C96AC}"/>
              </a:ext>
            </a:extLst>
          </p:cNvPr>
          <p:cNvSpPr txBox="1"/>
          <p:nvPr/>
        </p:nvSpPr>
        <p:spPr>
          <a:xfrm>
            <a:off x="484303" y="1381941"/>
            <a:ext cx="28275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E75012"/>
                </a:solidFill>
                <a:latin typeface="Century Gothic" panose="020B0502020202020204" pitchFamily="34" charset="0"/>
              </a:rPr>
              <a:t>Françoise MOLEGNANA</a:t>
            </a:r>
          </a:p>
          <a:p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Cheffe de </a:t>
            </a: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projet</a:t>
            </a:r>
          </a:p>
          <a:p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Alimentation, Territoires &amp; Entreprises</a:t>
            </a:r>
          </a:p>
          <a:p>
            <a:pPr>
              <a:spcBef>
                <a:spcPts val="600"/>
              </a:spcBef>
            </a:pPr>
            <a:r>
              <a:rPr lang="fr-FR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Innovation &amp; Performance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68A805B1-6CEF-443E-8A93-FF593D8C96AC}"/>
              </a:ext>
            </a:extLst>
          </p:cNvPr>
          <p:cNvSpPr txBox="1"/>
          <p:nvPr/>
        </p:nvSpPr>
        <p:spPr>
          <a:xfrm>
            <a:off x="644196" y="3507491"/>
            <a:ext cx="241444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fr-FR" sz="1400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Valérie BINDER</a:t>
            </a:r>
            <a:endParaRPr lang="fr-FR" sz="1400" b="1" dirty="0">
              <a:solidFill>
                <a:srgbClr val="E75012"/>
              </a:solidFill>
              <a:latin typeface="Century Gothic" panose="020B0502020202020204" pitchFamily="34" charset="0"/>
            </a:endParaRPr>
          </a:p>
          <a:p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Consultante </a:t>
            </a: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en pratiques sociales en charge de la capitalisation </a:t>
            </a: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du programme</a:t>
            </a:r>
            <a:endParaRPr lang="fr-FR" sz="11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51920" y="1360750"/>
            <a:ext cx="4642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Century Gothic" panose="020B0502020202020204" pitchFamily="34" charset="0"/>
              </a:rPr>
              <a:t>Association de professionnels : entreprises de l’alimentaire, chambres consulaires, institutions publiques, organisations professionnelles, </a:t>
            </a:r>
            <a:r>
              <a:rPr lang="fr-FR" sz="1400" dirty="0">
                <a:latin typeface="Century Gothic" panose="020B0502020202020204" pitchFamily="34" charset="0"/>
              </a:rPr>
              <a:t>partenaires </a:t>
            </a:r>
            <a:r>
              <a:rPr lang="fr-FR" sz="1400" dirty="0" smtClean="0">
                <a:latin typeface="Century Gothic" panose="020B0502020202020204" pitchFamily="34" charset="0"/>
              </a:rPr>
              <a:t>filières, marques territoriales, établissement de recherche, de formation, acteurs de la restauration collective, distributeurs…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1400" b="1" dirty="0" smtClean="0">
                <a:latin typeface="Century Gothic" panose="020B0502020202020204" pitchFamily="34" charset="0"/>
              </a:rPr>
              <a:t>Contribuer aux développement économique des acteurs de l’alimentaire en région et </a:t>
            </a:r>
            <a:r>
              <a:rPr lang="fr-FR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sur les différents territoires régionaux</a:t>
            </a:r>
          </a:p>
          <a:p>
            <a:pPr algn="just">
              <a:spcBef>
                <a:spcPts val="1200"/>
              </a:spcBef>
            </a:pPr>
            <a:r>
              <a:rPr lang="fr-FR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fr-FR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312" y="219149"/>
            <a:ext cx="1869596" cy="93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95536" y="1762173"/>
            <a:ext cx="491590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cap="all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services AUX ACTEURS DU PAT</a:t>
            </a:r>
            <a:endParaRPr lang="fr-FR" b="1" cap="all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2571750"/>
            <a:ext cx="9083996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Prestations de transformation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 Tri, lavage, découpe, surgélation, traitement thermique, conditionnement …</a:t>
            </a:r>
          </a:p>
          <a:p>
            <a:pPr marL="285750" lvl="1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Stockage, 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lvl="1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Logistique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lvl="1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…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re 6"/>
          <p:cNvSpPr txBox="1">
            <a:spLocks/>
          </p:cNvSpPr>
          <p:nvPr/>
        </p:nvSpPr>
        <p:spPr>
          <a:xfrm>
            <a:off x="235723" y="18315"/>
            <a:ext cx="8426319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10000"/>
              </a:lnSpc>
              <a:defRPr b="1" cap="all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Quelles opportunités pour les entreprises de transformation alimentaires ?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99592" y="786318"/>
            <a:ext cx="663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ECONOMIE ALIMENTAIRE </a:t>
            </a:r>
          </a:p>
          <a:p>
            <a:pPr algn="ctr"/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Proposer des services, des prestations aux acteurs du PAT</a:t>
            </a:r>
            <a:endParaRPr lang="fr-FR" b="1" dirty="0">
              <a:solidFill>
                <a:srgbClr val="E75012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30" y="118457"/>
            <a:ext cx="1297607" cy="14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2109714"/>
            <a:ext cx="831107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Une </a:t>
            </a:r>
            <a:r>
              <a:rPr lang="fr-FR" sz="1400" b="1" dirty="0" smtClean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reterritorialisation de votre chaine de valeur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mieux connectée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au système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alimentaire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amont &amp;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aval local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Un </a:t>
            </a:r>
            <a:r>
              <a:rPr lang="fr-FR" sz="1400" b="1" dirty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« rayonnement » par et pour le </a:t>
            </a:r>
            <a:r>
              <a:rPr lang="fr-FR" sz="1400" b="1" dirty="0" smtClean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territoire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qui se traduit en gains d’image et d’attractivité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Une opportunité de participer à la gouvernance du système alimentaire local et légitimer sa </a:t>
            </a:r>
            <a:r>
              <a:rPr lang="fr-FR" sz="1400" b="1" dirty="0" smtClean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« responsabilité territoriale »</a:t>
            </a:r>
            <a:endParaRPr lang="fr-FR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5284" y="3853640"/>
            <a:ext cx="727280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Quelle stratégie territoriale pour l’entreprise ? </a:t>
            </a:r>
          </a:p>
          <a:p>
            <a:pPr marL="285750" indent="-285750" algn="ctr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 la localisation à la territorialisation : le potentiel territorial</a:t>
            </a:r>
          </a:p>
          <a:p>
            <a:pPr marL="285750" indent="-285750" algn="ctr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b="1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Le PAT une « première marche » </a:t>
            </a:r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437389" y="4351"/>
            <a:ext cx="8426319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10000"/>
              </a:lnSpc>
              <a:defRPr b="1" cap="all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Quelles opportunités pour les entreprises de transformation alimentaires ?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2658" y="842841"/>
            <a:ext cx="7517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Au-delà de L’ECONOMIE </a:t>
            </a:r>
            <a:r>
              <a:rPr lang="fr-FR" b="1" cap="all" dirty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ALIMENTAIRE</a:t>
            </a:r>
          </a:p>
          <a:p>
            <a:pPr algn="ctr"/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Réfléchir, proposer</a:t>
            </a:r>
            <a:r>
              <a:rPr lang="fr-FR" b="1" dirty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 développer </a:t>
            </a:r>
            <a:endParaRPr lang="fr-FR" b="1" dirty="0" smtClean="0">
              <a:solidFill>
                <a:srgbClr val="E75012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des actions à bénéfices différés </a:t>
            </a:r>
            <a:endParaRPr lang="fr-FR" b="1" dirty="0">
              <a:solidFill>
                <a:srgbClr val="E75012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79" y="411510"/>
            <a:ext cx="1570105" cy="17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/>
          <p:cNvSpPr txBox="1">
            <a:spLocks/>
          </p:cNvSpPr>
          <p:nvPr/>
        </p:nvSpPr>
        <p:spPr>
          <a:xfrm>
            <a:off x="130527" y="165106"/>
            <a:ext cx="8421041" cy="4021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10000"/>
              </a:lnSpc>
              <a:defRPr b="1" cap="all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z="2000" dirty="0" smtClean="0"/>
              <a:t>Votre implication ?</a:t>
            </a:r>
            <a:endParaRPr lang="fr-FR" sz="2000" dirty="0"/>
          </a:p>
        </p:txBody>
      </p:sp>
      <p:grpSp>
        <p:nvGrpSpPr>
          <p:cNvPr id="5" name="Groupe 4"/>
          <p:cNvGrpSpPr/>
          <p:nvPr/>
        </p:nvGrpSpPr>
        <p:grpSpPr>
          <a:xfrm>
            <a:off x="3491879" y="133000"/>
            <a:ext cx="5562356" cy="1081822"/>
            <a:chOff x="629762" y="1154645"/>
            <a:chExt cx="3688431" cy="2148164"/>
          </a:xfrm>
        </p:grpSpPr>
        <p:sp>
          <p:nvSpPr>
            <p:cNvPr id="6" name="Rectangle 5"/>
            <p:cNvSpPr/>
            <p:nvPr/>
          </p:nvSpPr>
          <p:spPr>
            <a:xfrm>
              <a:off x="629762" y="1154645"/>
              <a:ext cx="3688431" cy="18399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dirty="0" smtClean="0"/>
                <a:t>Si vous deviez participer à un PAT, sur quels types d’actions souhaiteriez-vous vous engager ou poursuivre votre implication ?</a:t>
              </a: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92874">
              <a:off x="3973671" y="2365531"/>
              <a:ext cx="335402" cy="93727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1131590"/>
            <a:ext cx="9144000" cy="4073774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endParaRPr lang="fr-FR" sz="1150" i="1" dirty="0" smtClean="0"/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endParaRPr lang="fr-FR" sz="1150" i="1" dirty="0" smtClean="0"/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endParaRPr lang="fr-FR" sz="1150" i="1" dirty="0"/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endParaRPr lang="fr-FR" sz="1150" i="1" dirty="0" smtClean="0"/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endParaRPr lang="fr-FR" sz="1150" i="1" dirty="0"/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endParaRPr lang="fr-FR" sz="1150" i="1" dirty="0" smtClean="0"/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endParaRPr lang="fr-FR" sz="1150" i="1" dirty="0"/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endParaRPr lang="fr-FR" sz="1150" i="1" dirty="0" smtClean="0"/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endParaRPr lang="fr-FR" sz="1150" i="1" dirty="0"/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>
                <a:solidFill>
                  <a:prstClr val="black"/>
                </a:solidFill>
              </a:rPr>
              <a:t>Développer votre approvisionnement local  pour pérenniser l’économie agricole (</a:t>
            </a:r>
            <a:r>
              <a:rPr lang="fr-FR" sz="1150" i="1" dirty="0" smtClean="0">
                <a:solidFill>
                  <a:prstClr val="black"/>
                </a:solidFill>
              </a:rPr>
              <a:t>incl. </a:t>
            </a:r>
            <a:r>
              <a:rPr lang="fr-FR" sz="1150" i="1" dirty="0">
                <a:solidFill>
                  <a:prstClr val="black"/>
                </a:solidFill>
              </a:rPr>
              <a:t>la juste valorisation des productions et valeurs ajoutées)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/>
              <a:t>Participer au développement/structuration </a:t>
            </a:r>
            <a:r>
              <a:rPr lang="fr-FR" sz="1150" i="1" dirty="0" smtClean="0"/>
              <a:t>de </a:t>
            </a:r>
            <a:r>
              <a:rPr lang="fr-FR" sz="1150" i="1" dirty="0"/>
              <a:t>filières locales </a:t>
            </a:r>
            <a:r>
              <a:rPr lang="fr-FR" sz="1150" i="1" dirty="0" smtClean="0"/>
              <a:t>(ex. </a:t>
            </a:r>
            <a:r>
              <a:rPr lang="fr-FR" sz="1150" i="1" dirty="0"/>
              <a:t>légumineuses) 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 smtClean="0"/>
              <a:t>Développer </a:t>
            </a:r>
            <a:r>
              <a:rPr lang="fr-FR" sz="1150" i="1" dirty="0"/>
              <a:t>votre offre alimentaire pour le territoire en répondant aux critères du développement durable 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/>
              <a:t>Co-concevoir, développer et proposer une offre de produits </a:t>
            </a:r>
            <a:r>
              <a:rPr lang="fr-FR" sz="1150" i="1" dirty="0" smtClean="0"/>
              <a:t>/ services pour </a:t>
            </a:r>
            <a:r>
              <a:rPr lang="fr-FR" sz="1150" i="1" dirty="0"/>
              <a:t>la restauration collective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/>
              <a:t>Développer une offre de produits dans le champ de la nutrition santé  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 smtClean="0"/>
              <a:t>Développer </a:t>
            </a:r>
            <a:r>
              <a:rPr lang="fr-FR" sz="1150" i="1" dirty="0"/>
              <a:t>une offre alimentaire permettant l’accessibilité d’une alimentation de qualité </a:t>
            </a:r>
            <a:r>
              <a:rPr lang="fr-FR" sz="1150" i="1" dirty="0" smtClean="0"/>
              <a:t>pour </a:t>
            </a:r>
            <a:r>
              <a:rPr lang="fr-FR" sz="1150" i="1" dirty="0"/>
              <a:t>tous, y compris les publics fragilisés.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/>
              <a:t>Co-concevoir et proposer des prestations de transformation pour les autres acteurs du PAT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/>
              <a:t>Renforcer, développer des liens avec des circuits de distribution de proximité 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/>
              <a:t>Tester de nouvelles formes de commercialisation, de distribution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/>
              <a:t>Participer aux rencontres B to B offre </a:t>
            </a:r>
            <a:r>
              <a:rPr lang="fr-FR" sz="1150" i="1" dirty="0" smtClean="0"/>
              <a:t>/ demande </a:t>
            </a:r>
            <a:r>
              <a:rPr lang="fr-FR" sz="1150" i="1" dirty="0"/>
              <a:t>locales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 smtClean="0"/>
              <a:t>Valoriser</a:t>
            </a:r>
            <a:r>
              <a:rPr lang="fr-FR" sz="1150" i="1" dirty="0"/>
              <a:t>, promouvoir la culture, les pratiques culinaires, le patrimoine alimentaire et gastronomique du territoire </a:t>
            </a:r>
            <a:r>
              <a:rPr lang="fr-FR" sz="1150" i="1" dirty="0" smtClean="0"/>
              <a:t>(produits, entreprises, savoir-faire…)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 smtClean="0"/>
              <a:t>Participer </a:t>
            </a:r>
            <a:r>
              <a:rPr lang="fr-FR" sz="1150" i="1" dirty="0"/>
              <a:t>à la gouvernance locale/territoriale de la stratégie agricole et alimentaire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 smtClean="0"/>
              <a:t>Réfléchir</a:t>
            </a:r>
            <a:r>
              <a:rPr lang="fr-FR" sz="1150" i="1" dirty="0"/>
              <a:t>, participer à la logistique territoriale 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/>
              <a:t>Participer à des actions en faveur de l’éducation alimentaire, sensibilisation des jeunes publics, des publics en situation de précarité…  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/>
              <a:t>Lutter contre le gaspillage alimentaire, réduire, valoriser les déchets. Contribuer à l’aide alimentaire 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 smtClean="0"/>
              <a:t>S’impliquer </a:t>
            </a:r>
            <a:r>
              <a:rPr lang="fr-FR" sz="1150" i="1" dirty="0"/>
              <a:t>dans les actions de communication auprès du grand public pour rendre visible les initiatives locales, participer aux évènements annuels de communication ( Forum…), des actions « portes ouvertes », marchés du territoire</a:t>
            </a:r>
          </a:p>
          <a:p>
            <a:pPr marL="216000" indent="-228600">
              <a:spcBef>
                <a:spcPts val="450"/>
              </a:spcBef>
              <a:buFont typeface="+mj-lt"/>
              <a:buAutoNum type="arabicPeriod"/>
              <a:tabLst>
                <a:tab pos="1885950" algn="l"/>
                <a:tab pos="2333625" algn="l"/>
              </a:tabLst>
            </a:pPr>
            <a:r>
              <a:rPr lang="fr-FR" sz="1150" i="1" dirty="0" smtClean="0"/>
              <a:t>…</a:t>
            </a:r>
            <a:endParaRPr lang="fr-FR" sz="115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4904"/>
            <a:ext cx="2448272" cy="26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5002" y="1203598"/>
            <a:ext cx="8280920" cy="374441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Century Gothic" panose="020B0502020202020204" pitchFamily="34" charset="0"/>
              </a:rPr>
              <a:t>Innovation</a:t>
            </a:r>
            <a:r>
              <a:rPr lang="fr-FR" dirty="0" smtClean="0">
                <a:latin typeface="Century Gothic" panose="020B0502020202020204" pitchFamily="34" charset="0"/>
              </a:rPr>
              <a:t>: ingénierie de la demande de la restauration collective ou autres 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latin typeface="Century Gothic" panose="020B0502020202020204" pitchFamily="34" charset="0"/>
              </a:rPr>
              <a:t>Mise en relation </a:t>
            </a:r>
            <a:r>
              <a:rPr lang="fr-FR" dirty="0" smtClean="0">
                <a:latin typeface="Century Gothic" panose="020B0502020202020204" pitchFamily="34" charset="0"/>
              </a:rPr>
              <a:t>avec les parties-prenantes du territoire : liens avec les acheteurs, recherche de </a:t>
            </a:r>
            <a:r>
              <a:rPr lang="fr-FR" smtClean="0">
                <a:latin typeface="Century Gothic" panose="020B0502020202020204" pitchFamily="34" charset="0"/>
              </a:rPr>
              <a:t>partenaires (y compris financiers</a:t>
            </a:r>
            <a:r>
              <a:rPr lang="fr-FR" dirty="0" smtClean="0"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latin typeface="Century Gothic" panose="020B0502020202020204" pitchFamily="34" charset="0"/>
              </a:rPr>
              <a:t>Formation</a:t>
            </a:r>
            <a:r>
              <a:rPr lang="fr-FR" dirty="0" smtClean="0">
                <a:latin typeface="Century Gothic" panose="020B0502020202020204" pitchFamily="34" charset="0"/>
              </a:rPr>
              <a:t> : restauration collective, marchés, innovation locale…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latin typeface="Century Gothic" panose="020B0502020202020204" pitchFamily="34" charset="0"/>
              </a:rPr>
              <a:t>Approvisionnement local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latin typeface="Century Gothic" panose="020B0502020202020204" pitchFamily="34" charset="0"/>
              </a:rPr>
              <a:t>Organisation d’évènements professionnels </a:t>
            </a:r>
            <a:r>
              <a:rPr lang="fr-FR" dirty="0" smtClean="0">
                <a:latin typeface="Century Gothic" panose="020B0502020202020204" pitchFamily="34" charset="0"/>
              </a:rPr>
              <a:t>(B to B) sur le territoire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latin typeface="Century Gothic" panose="020B0502020202020204" pitchFamily="34" charset="0"/>
              </a:rPr>
              <a:t>Positionnement de votre « potentiel territorial »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latin typeface="Century Gothic" panose="020B0502020202020204" pitchFamily="34" charset="0"/>
              </a:rPr>
              <a:t>Communication</a:t>
            </a:r>
            <a:r>
              <a:rPr lang="fr-FR" dirty="0" smtClean="0">
                <a:latin typeface="Century Gothic" panose="020B0502020202020204" pitchFamily="34" charset="0"/>
              </a:rPr>
              <a:t> et évènement </a:t>
            </a:r>
            <a:r>
              <a:rPr lang="fr-FR" b="1" dirty="0">
                <a:latin typeface="Century Gothic" panose="020B0502020202020204" pitchFamily="34" charset="0"/>
              </a:rPr>
              <a:t>grand public </a:t>
            </a:r>
            <a:r>
              <a:rPr lang="fr-FR" dirty="0" smtClean="0">
                <a:latin typeface="Century Gothic" panose="020B0502020202020204" pitchFamily="34" charset="0"/>
              </a:rPr>
              <a:t>sur le territoire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Century Gothic" panose="020B0502020202020204" pitchFamily="34" charset="0"/>
              </a:rPr>
              <a:t>Sensibilisation</a:t>
            </a:r>
            <a:r>
              <a:rPr lang="fr-FR" dirty="0" smtClean="0">
                <a:latin typeface="Century Gothic" panose="020B0502020202020204" pitchFamily="34" charset="0"/>
              </a:rPr>
              <a:t> des entreprises 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latin typeface="Century Gothic" panose="020B0502020202020204" pitchFamily="34" charset="0"/>
              </a:rPr>
              <a:t>Accompagnement </a:t>
            </a:r>
            <a:r>
              <a:rPr lang="fr-FR" b="1" dirty="0" smtClean="0">
                <a:latin typeface="Century Gothic" panose="020B0502020202020204" pitchFamily="34" charset="0"/>
              </a:rPr>
              <a:t>des collectivités 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6" name="Titre 6"/>
          <p:cNvSpPr txBox="1">
            <a:spLocks/>
          </p:cNvSpPr>
          <p:nvPr/>
        </p:nvSpPr>
        <p:spPr>
          <a:xfrm>
            <a:off x="465002" y="112294"/>
            <a:ext cx="8421041" cy="4021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10000"/>
              </a:lnSpc>
              <a:defRPr b="1" cap="all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sz="2000" dirty="0" smtClean="0"/>
              <a:t>Votre implication ?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453901"/>
            <a:ext cx="751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all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Les actions </a:t>
            </a:r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(en cours de réflexion) </a:t>
            </a:r>
            <a:r>
              <a:rPr lang="fr-FR" b="1" cap="all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que nous mettons </a:t>
            </a:r>
          </a:p>
          <a:p>
            <a:pPr algn="ctr"/>
            <a:r>
              <a:rPr lang="fr-FR" b="1" cap="all" dirty="0" smtClean="0">
                <a:solidFill>
                  <a:srgbClr val="E75012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en œuvre pour soutenir votre implication </a:t>
            </a:r>
            <a:endParaRPr lang="fr-FR" b="1" cap="all" dirty="0">
              <a:solidFill>
                <a:srgbClr val="E75012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2546"/>
            <a:ext cx="9144000" cy="52413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Connecteur 4"/>
          <p:cNvSpPr/>
          <p:nvPr/>
        </p:nvSpPr>
        <p:spPr>
          <a:xfrm>
            <a:off x="1979712" y="2715766"/>
            <a:ext cx="1872208" cy="187220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076056" y="263891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u="sng" dirty="0">
                <a:solidFill>
                  <a:srgbClr val="FFFFFF"/>
                </a:solidFill>
                <a:latin typeface="Century Gothic" panose="020B0502020202020204" pitchFamily="34" charset="0"/>
              </a:rPr>
              <a:t>CONTACT</a:t>
            </a:r>
            <a:endParaRPr lang="fr-FR" sz="1200" u="sng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just"/>
            <a:endParaRPr lang="fr-FR" sz="1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200" dirty="0">
                <a:solidFill>
                  <a:srgbClr val="FFFFFF"/>
                </a:solidFill>
                <a:latin typeface="Century Gothic" panose="020B0502020202020204" pitchFamily="34" charset="0"/>
              </a:rPr>
              <a:t>30 Quai Perrache - 69002 Lyon</a:t>
            </a:r>
          </a:p>
          <a:p>
            <a:pPr algn="just"/>
            <a:r>
              <a:rPr lang="fr-FR" sz="1200" dirty="0">
                <a:solidFill>
                  <a:srgbClr val="FFFFFF"/>
                </a:solidFill>
                <a:latin typeface="Century Gothic" panose="020B0502020202020204" pitchFamily="34" charset="0"/>
              </a:rPr>
              <a:t>Tél. +33 (0)4 37 23 67 40</a:t>
            </a:r>
          </a:p>
          <a:p>
            <a:pPr algn="just"/>
            <a:r>
              <a:rPr 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www.auvergne-rhone-alpes-gourmand.fr</a:t>
            </a:r>
            <a:endParaRPr 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just"/>
            <a:endParaRPr 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Françoise </a:t>
            </a:r>
            <a:r>
              <a:rPr lang="fr-FR" sz="12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Molegnana</a:t>
            </a:r>
            <a:endParaRPr 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2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f.molegnana@comite-arag.fr</a:t>
            </a:r>
          </a:p>
          <a:p>
            <a:pPr algn="just"/>
            <a:endParaRPr lang="fr-FR" sz="1200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2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Hippolyte Remy </a:t>
            </a:r>
            <a:endParaRPr 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2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h.remy@comite-arag.fr</a:t>
            </a:r>
            <a:endParaRPr 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just"/>
            <a:endParaRPr 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20668" y="480613"/>
            <a:ext cx="510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MERCI DE VOTRE ATTENTION</a:t>
            </a:r>
          </a:p>
          <a:p>
            <a:pPr algn="ctr"/>
            <a:endParaRPr lang="fr-FR" sz="2400" b="1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N’hésitez pas à nous contacter !</a:t>
            </a:r>
            <a:endParaRPr lang="fr-FR" sz="24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6204" y="3079671"/>
            <a:ext cx="1871700" cy="10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9017EC18-0503-45AC-BB63-B4417E7DE150}"/>
              </a:ext>
            </a:extLst>
          </p:cNvPr>
          <p:cNvSpPr txBox="1">
            <a:spLocks/>
          </p:cNvSpPr>
          <p:nvPr/>
        </p:nvSpPr>
        <p:spPr>
          <a:xfrm>
            <a:off x="1674470" y="73405"/>
            <a:ext cx="5760640" cy="29148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endParaRPr lang="fr-FR" sz="1600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xmlns="" id="{9017EC18-0503-45AC-BB63-B4417E7DE150}"/>
              </a:ext>
            </a:extLst>
          </p:cNvPr>
          <p:cNvSpPr txBox="1">
            <a:spLocks/>
          </p:cNvSpPr>
          <p:nvPr/>
        </p:nvSpPr>
        <p:spPr>
          <a:xfrm>
            <a:off x="323528" y="280154"/>
            <a:ext cx="5940252" cy="3970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10000"/>
              </a:lnSpc>
              <a:defRPr b="1" cap="all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Présentation des intervenants et du contexte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734847" y="4299942"/>
            <a:ext cx="2039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accent6">
                    <a:lumMod val="75000"/>
                  </a:schemeClr>
                </a:solidFill>
              </a:rPr>
              <a:t>Appel à projet DINAII</a:t>
            </a:r>
          </a:p>
          <a:p>
            <a:r>
              <a:rPr lang="fr-FR" sz="1050" dirty="0" smtClean="0"/>
              <a:t>Dispositif </a:t>
            </a:r>
            <a:r>
              <a:rPr lang="fr-FR" sz="1050" dirty="0"/>
              <a:t>National d'Aide à l'Investissement Immatériel pour les entreprises agroalimentaires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xmlns="" id="{9017EC18-0503-45AC-BB63-B4417E7DE150}"/>
              </a:ext>
            </a:extLst>
          </p:cNvPr>
          <p:cNvSpPr txBox="1">
            <a:spLocks/>
          </p:cNvSpPr>
          <p:nvPr/>
        </p:nvSpPr>
        <p:spPr>
          <a:xfrm>
            <a:off x="323528" y="923557"/>
            <a:ext cx="8604448" cy="1560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E84E0E"/>
                </a:solidFill>
                <a:latin typeface="TeXGyreAdventor" panose="000005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Le projet que nous animons : </a:t>
            </a:r>
          </a:p>
          <a:p>
            <a:pPr>
              <a:spcBef>
                <a:spcPts val="0"/>
              </a:spcBef>
            </a:pPr>
            <a:endParaRPr lang="fr-FR" sz="2000" b="1" dirty="0" smtClean="0">
              <a:solidFill>
                <a:srgbClr val="E75012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2000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MOBILISER </a:t>
            </a:r>
            <a:r>
              <a:rPr lang="fr-FR" sz="2000" b="1" dirty="0">
                <a:solidFill>
                  <a:srgbClr val="E75012"/>
                </a:solidFill>
                <a:latin typeface="Century Gothic" panose="020B0502020202020204" pitchFamily="34" charset="0"/>
              </a:rPr>
              <a:t>ET FAVORISER </a:t>
            </a:r>
            <a:r>
              <a:rPr lang="fr-FR" sz="2000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L’INTEGRATION DES TPE/PME AGROALIMENTAIRES DANS </a:t>
            </a:r>
            <a:r>
              <a:rPr lang="fr-FR" sz="2000" b="1" dirty="0">
                <a:solidFill>
                  <a:srgbClr val="E75012"/>
                </a:solidFill>
                <a:latin typeface="Century Gothic" panose="020B0502020202020204" pitchFamily="34" charset="0"/>
              </a:rPr>
              <a:t>LES </a:t>
            </a:r>
            <a:r>
              <a:rPr lang="fr-FR" sz="2000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PROJETS </a:t>
            </a:r>
            <a:r>
              <a:rPr lang="fr-FR" sz="2000" b="1" dirty="0">
                <a:solidFill>
                  <a:srgbClr val="E75012"/>
                </a:solidFill>
                <a:latin typeface="Century Gothic" panose="020B0502020202020204" pitchFamily="34" charset="0"/>
              </a:rPr>
              <a:t>ALIMENTAIRES TERRRITORIAUX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8A805B1-6CEF-443E-8A93-FF593D8C96AC}"/>
              </a:ext>
            </a:extLst>
          </p:cNvPr>
          <p:cNvSpPr txBox="1"/>
          <p:nvPr/>
        </p:nvSpPr>
        <p:spPr>
          <a:xfrm>
            <a:off x="3851920" y="2643758"/>
            <a:ext cx="5164861" cy="2308324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marL="266700" indent="-266700">
              <a:tabLst>
                <a:tab pos="266700" algn="l"/>
              </a:tabLst>
            </a:pPr>
            <a:r>
              <a:rPr lang="fr-FR" sz="13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Partenaires du projet</a:t>
            </a:r>
          </a:p>
          <a:p>
            <a:pPr marL="266700" indent="-2667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FR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ARIA </a:t>
            </a:r>
            <a:r>
              <a:rPr lang="fr-FR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Auvergne-Rhône-Alpes</a:t>
            </a:r>
          </a:p>
          <a:p>
            <a:pPr marL="266700" indent="-26670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FR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La Coopération Agricole Auvergne-Rhône-Alpes</a:t>
            </a:r>
          </a:p>
          <a:p>
            <a:pPr marL="266700" indent="-26670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FR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Cap </a:t>
            </a:r>
            <a:r>
              <a:rPr lang="fr-FR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’Rural</a:t>
            </a:r>
          </a:p>
          <a:p>
            <a:pPr marL="266700" indent="-26670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FR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T’RHEA, administrateur Auvergne-Rhône-Alpes </a:t>
            </a:r>
            <a:r>
              <a:rPr lang="fr-FR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Gourmand </a:t>
            </a:r>
            <a:r>
              <a:rPr lang="fr-FR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  <a:p>
            <a:pPr marL="266700" indent="-26670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FR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DRAAF </a:t>
            </a:r>
            <a:r>
              <a:rPr lang="fr-FR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Auvergne-Rhône-Alpes</a:t>
            </a:r>
          </a:p>
          <a:p>
            <a:pPr marL="266700" indent="-26670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FR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</a:t>
            </a:r>
            <a:r>
              <a:rPr lang="fr-FR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Région </a:t>
            </a:r>
            <a:r>
              <a:rPr lang="fr-FR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Auvergne-Rhône-Alpes</a:t>
            </a:r>
          </a:p>
          <a:p>
            <a:pPr marL="266700" indent="-266700">
              <a:spcBef>
                <a:spcPts val="600"/>
              </a:spcBef>
              <a:tabLst>
                <a:tab pos="266700" algn="l"/>
              </a:tabLst>
            </a:pPr>
            <a:r>
              <a:rPr lang="fr-FR" sz="13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Avec l’appui de </a:t>
            </a:r>
          </a:p>
          <a:p>
            <a:pPr marL="266700" indent="-26670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FR" sz="1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Valérie BINDER</a:t>
            </a:r>
          </a:p>
          <a:p>
            <a:pPr>
              <a:tabLst>
                <a:tab pos="266700" algn="l"/>
              </a:tabLst>
            </a:pP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248" y="195486"/>
            <a:ext cx="2058870" cy="100424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3" y="2342784"/>
            <a:ext cx="2740071" cy="123707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" y="3688572"/>
            <a:ext cx="1351772" cy="14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"/>
          <a:stretch/>
        </p:blipFill>
        <p:spPr>
          <a:xfrm>
            <a:off x="-18704" y="-6235"/>
            <a:ext cx="1629119" cy="5143500"/>
          </a:xfrm>
          <a:prstGeom prst="rect">
            <a:avLst/>
          </a:prstGeom>
        </p:spPr>
      </p:pic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9017EC18-0503-45AC-BB63-B4417E7DE150}"/>
              </a:ext>
            </a:extLst>
          </p:cNvPr>
          <p:cNvSpPr txBox="1">
            <a:spLocks/>
          </p:cNvSpPr>
          <p:nvPr/>
        </p:nvSpPr>
        <p:spPr>
          <a:xfrm>
            <a:off x="1674470" y="73405"/>
            <a:ext cx="5760640" cy="291488"/>
          </a:xfrm>
          <a:prstGeom prst="rect">
            <a:avLst/>
          </a:prstGeom>
          <a:solidFill>
            <a:srgbClr val="9BBB59"/>
          </a:solidFill>
        </p:spPr>
        <p:txBody>
          <a:bodyPr>
            <a:noAutofit/>
          </a:bodyPr>
          <a:lstStyle>
            <a:defPPr>
              <a:defRPr lang="fr-FR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endParaRPr lang="fr-FR" sz="1600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xmlns="" id="{9017EC18-0503-45AC-BB63-B4417E7DE150}"/>
              </a:ext>
            </a:extLst>
          </p:cNvPr>
          <p:cNvSpPr txBox="1">
            <a:spLocks/>
          </p:cNvSpPr>
          <p:nvPr/>
        </p:nvSpPr>
        <p:spPr>
          <a:xfrm>
            <a:off x="1958072" y="350290"/>
            <a:ext cx="5541093" cy="291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E84E0E"/>
                </a:solidFill>
                <a:latin typeface="TeXGyreAdventor" panose="000005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fr-F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  <a:endParaRPr lang="fr-F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8A805B1-6CEF-443E-8A93-FF593D8C96AC}"/>
              </a:ext>
            </a:extLst>
          </p:cNvPr>
          <p:cNvSpPr txBox="1"/>
          <p:nvPr/>
        </p:nvSpPr>
        <p:spPr>
          <a:xfrm>
            <a:off x="1974901" y="1832189"/>
            <a:ext cx="6917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Qu’est ce qu’un PAT ? Sa finalité et ses enjeux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Les entreprises de transformation alimentaires dans les PAT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Quelles opportunités pour les </a:t>
            </a:r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entreprises </a:t>
            </a:r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transformation alimentaires </a:t>
            </a:r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? </a:t>
            </a:r>
            <a:endParaRPr lang="fr-FR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Votre implication</a:t>
            </a:r>
          </a:p>
        </p:txBody>
      </p:sp>
      <p:sp>
        <p:nvSpPr>
          <p:cNvPr id="12" name="Organigramme : Connecteur 11"/>
          <p:cNvSpPr/>
          <p:nvPr/>
        </p:nvSpPr>
        <p:spPr>
          <a:xfrm>
            <a:off x="7510130" y="251077"/>
            <a:ext cx="1260000" cy="1260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5270" y="459377"/>
            <a:ext cx="1406235" cy="6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6"/>
          <p:cNvSpPr txBox="1">
            <a:spLocks/>
          </p:cNvSpPr>
          <p:nvPr/>
        </p:nvSpPr>
        <p:spPr>
          <a:xfrm>
            <a:off x="35496" y="1131590"/>
            <a:ext cx="2772901" cy="438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8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PAT:</a:t>
            </a:r>
            <a:endParaRPr lang="fr-FR" sz="8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itre 6"/>
          <p:cNvSpPr txBox="1">
            <a:spLocks/>
          </p:cNvSpPr>
          <p:nvPr/>
        </p:nvSpPr>
        <p:spPr>
          <a:xfrm>
            <a:off x="2555776" y="2202686"/>
            <a:ext cx="7056785" cy="438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fr-FR" sz="5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rojet </a:t>
            </a:r>
          </a:p>
          <a:p>
            <a:pPr algn="l"/>
            <a:r>
              <a:rPr lang="fr-FR" sz="6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fr-FR" sz="5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limentaire </a:t>
            </a:r>
            <a:r>
              <a:rPr lang="fr-FR" sz="6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fr-FR" sz="5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erritorial</a:t>
            </a:r>
            <a:endParaRPr lang="fr-FR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10332"/>
            <a:ext cx="1902932" cy="18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03"/>
            <a:fld id="{735C9A8D-5B1C-4BCC-9E63-E9942D393BB9}" type="slidenum">
              <a:rPr lang="fr-FR"/>
              <a:pPr defTabSz="914103"/>
              <a:t>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02993" y="210295"/>
            <a:ext cx="6673263" cy="675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cap="all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Qu’est ce qu’un PAT ? Sa finalité et ses enjeux</a:t>
            </a:r>
          </a:p>
          <a:p>
            <a:pPr>
              <a:lnSpc>
                <a:spcPct val="110000"/>
              </a:lnSpc>
            </a:pPr>
            <a:endParaRPr lang="fr-FR" b="1" cap="al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624" y="826599"/>
            <a:ext cx="9144000" cy="38588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Century Gothic" panose="020B0502020202020204" pitchFamily="34" charset="0"/>
              </a:rPr>
              <a:t>PAT </a:t>
            </a:r>
          </a:p>
          <a:p>
            <a:pPr algn="ctr"/>
            <a:r>
              <a:rPr lang="fr-FR" sz="3600" b="1" dirty="0" smtClean="0">
                <a:latin typeface="Century Gothic" panose="020B0502020202020204" pitchFamily="34" charset="0"/>
              </a:rPr>
              <a:t>= </a:t>
            </a:r>
          </a:p>
          <a:p>
            <a:pPr algn="ctr"/>
            <a:r>
              <a:rPr lang="fr-FR" sz="2400" b="1" i="1" dirty="0" smtClean="0">
                <a:latin typeface="Century Gothic" panose="020B0502020202020204" pitchFamily="34" charset="0"/>
              </a:rPr>
              <a:t>Quelle alimentation demain sur notre territoire ?</a:t>
            </a:r>
          </a:p>
          <a:p>
            <a:pPr marL="1346200" indent="-342900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fr-FR" i="1" dirty="0">
                <a:latin typeface="Century Gothic" panose="020B0502020202020204" pitchFamily="34" charset="0"/>
              </a:rPr>
              <a:t>Quelle place des agriculteurs, des entreprises, des distributeurs …? </a:t>
            </a:r>
          </a:p>
          <a:p>
            <a:pPr marL="1346200" indent="-342900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fr-FR" i="1" dirty="0">
                <a:latin typeface="Century Gothic" panose="020B0502020202020204" pitchFamily="34" charset="0"/>
              </a:rPr>
              <a:t>Quels produits ? Quelle qualité ?... Pour quelle accessibilité ..?</a:t>
            </a:r>
          </a:p>
          <a:p>
            <a:pPr marL="1346200" indent="-342900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fr-FR" i="1" dirty="0">
                <a:latin typeface="Century Gothic" panose="020B0502020202020204" pitchFamily="34" charset="0"/>
              </a:rPr>
              <a:t>Quelle logistique ?</a:t>
            </a:r>
          </a:p>
          <a:p>
            <a:pPr marL="1346200" indent="-342900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fr-FR" i="1" dirty="0" smtClean="0">
                <a:latin typeface="Century Gothic" panose="020B0502020202020204" pitchFamily="34" charset="0"/>
              </a:rPr>
              <a:t>Quels </a:t>
            </a:r>
            <a:r>
              <a:rPr lang="fr-FR" i="1" dirty="0">
                <a:latin typeface="Century Gothic" panose="020B0502020202020204" pitchFamily="34" charset="0"/>
              </a:rPr>
              <a:t>impacts économiques, sociaux, environnementaux ?</a:t>
            </a:r>
          </a:p>
          <a:p>
            <a:pPr marL="1346200" indent="-342900">
              <a:buFont typeface="Wingdings" panose="05000000000000000000" pitchFamily="2" charset="2"/>
              <a:buChar char="è"/>
            </a:pPr>
            <a:r>
              <a:rPr lang="fr-FR" sz="1600" i="1" dirty="0" smtClean="0">
                <a:latin typeface="Century Gothic" panose="020B0502020202020204" pitchFamily="34" charset="0"/>
              </a:rPr>
              <a:t>…</a:t>
            </a:r>
            <a:endParaRPr lang="fr-FR" sz="1600" i="1" dirty="0">
              <a:latin typeface="Century Gothic" panose="020B0502020202020204" pitchFamily="34" charset="0"/>
            </a:endParaRPr>
          </a:p>
          <a:p>
            <a:pPr algn="ctr"/>
            <a:endParaRPr lang="fr-FR" sz="1200" b="1" i="1" dirty="0"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87574"/>
            <a:ext cx="1080120" cy="10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756" y="4603710"/>
            <a:ext cx="8717240" cy="251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03"/>
            <a:fld id="{735C9A8D-5B1C-4BCC-9E63-E9942D393BB9}" type="slidenum">
              <a:rPr lang="fr-FR"/>
              <a:pPr defTabSz="914103"/>
              <a:t>7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02993" y="210295"/>
            <a:ext cx="6673263" cy="675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cap="all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Qu’est ce qu’un PAT ? Sa finalité et ses enjeux</a:t>
            </a:r>
          </a:p>
          <a:p>
            <a:pPr>
              <a:lnSpc>
                <a:spcPct val="110000"/>
              </a:lnSpc>
            </a:pPr>
            <a:endParaRPr lang="fr-FR" b="1" cap="al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993" y="698874"/>
            <a:ext cx="768137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Une </a:t>
            </a:r>
            <a:r>
              <a:rPr lang="fr-FR" b="1" dirty="0">
                <a:solidFill>
                  <a:srgbClr val="E75012"/>
                </a:solidFill>
                <a:latin typeface="Century Gothic" panose="020B0502020202020204" pitchFamily="34" charset="0"/>
              </a:rPr>
              <a:t>démarche de concertation </a:t>
            </a:r>
            <a:r>
              <a:rPr lang="fr-FR" dirty="0">
                <a:solidFill>
                  <a:srgbClr val="E75012"/>
                </a:solidFill>
                <a:latin typeface="Century Gothic" panose="020B0502020202020204" pitchFamily="34" charset="0"/>
              </a:rPr>
              <a:t>animée par les </a:t>
            </a:r>
            <a:r>
              <a:rPr lang="fr-FR" b="1" dirty="0">
                <a:solidFill>
                  <a:srgbClr val="E75012"/>
                </a:solidFill>
                <a:latin typeface="Century Gothic" panose="020B0502020202020204" pitchFamily="34" charset="0"/>
              </a:rPr>
              <a:t>collectivités</a:t>
            </a:r>
            <a:r>
              <a:rPr lang="fr-FR" dirty="0">
                <a:solidFill>
                  <a:srgbClr val="E75012"/>
                </a:solidFill>
                <a:latin typeface="Century Gothic" panose="020B0502020202020204" pitchFamily="34" charset="0"/>
              </a:rPr>
              <a:t> en y associant </a:t>
            </a:r>
            <a:r>
              <a:rPr lang="fr-FR" b="1" dirty="0">
                <a:solidFill>
                  <a:srgbClr val="E75012"/>
                </a:solidFill>
                <a:latin typeface="Century Gothic" panose="020B0502020202020204" pitchFamily="34" charset="0"/>
              </a:rPr>
              <a:t>tous les acteurs du système alimentaire </a:t>
            </a:r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territorial</a:t>
            </a:r>
            <a:endParaRPr lang="fr-FR" b="1" dirty="0">
              <a:solidFill>
                <a:srgbClr val="E7501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32240" y="2355726"/>
            <a:ext cx="1870786" cy="92333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Démarche collective, multi-acteurs</a:t>
            </a:r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0295"/>
            <a:ext cx="1080120" cy="10702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00605"/>
            <a:ext cx="4576498" cy="35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756" y="4603710"/>
            <a:ext cx="8717240" cy="251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fr-FR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03"/>
            <a:fld id="{735C9A8D-5B1C-4BCC-9E63-E9942D393BB9}" type="slidenum">
              <a:rPr lang="fr-FR"/>
              <a:pPr defTabSz="914103"/>
              <a:t>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02993" y="210295"/>
            <a:ext cx="6673263" cy="675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cap="all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Qu’est ce qu’un PAT ? Sa finalité et ses enjeux</a:t>
            </a:r>
          </a:p>
          <a:p>
            <a:pPr>
              <a:lnSpc>
                <a:spcPct val="110000"/>
              </a:lnSpc>
            </a:pPr>
            <a:endParaRPr lang="fr-FR" b="1" cap="al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671170"/>
            <a:ext cx="768137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fr-FR" dirty="0">
                <a:solidFill>
                  <a:srgbClr val="E75012"/>
                </a:solidFill>
                <a:latin typeface="Century Gothic" panose="020B0502020202020204" pitchFamily="34" charset="0"/>
              </a:rPr>
              <a:t>Pour faire émerger </a:t>
            </a:r>
            <a:r>
              <a:rPr lang="fr-FR" b="1" dirty="0">
                <a:solidFill>
                  <a:srgbClr val="E75012"/>
                </a:solidFill>
                <a:latin typeface="Century Gothic" panose="020B0502020202020204" pitchFamily="34" charset="0"/>
              </a:rPr>
              <a:t>des actions </a:t>
            </a:r>
            <a:r>
              <a:rPr lang="fr-FR" dirty="0">
                <a:solidFill>
                  <a:srgbClr val="E75012"/>
                </a:solidFill>
                <a:latin typeface="Century Gothic" panose="020B0502020202020204" pitchFamily="34" charset="0"/>
              </a:rPr>
              <a:t>entre </a:t>
            </a:r>
            <a:r>
              <a:rPr lang="fr-FR" b="1" dirty="0">
                <a:solidFill>
                  <a:srgbClr val="E75012"/>
                </a:solidFill>
                <a:latin typeface="Century Gothic" panose="020B0502020202020204" pitchFamily="34" charset="0"/>
              </a:rPr>
              <a:t>tous les acteurs </a:t>
            </a:r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du système alimentaire</a:t>
            </a:r>
            <a:r>
              <a:rPr lang="fr-FR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 territorial sur </a:t>
            </a:r>
            <a:r>
              <a:rPr lang="fr-FR" b="1" dirty="0">
                <a:solidFill>
                  <a:srgbClr val="E75012"/>
                </a:solidFill>
                <a:latin typeface="Century Gothic" panose="020B0502020202020204" pitchFamily="34" charset="0"/>
              </a:rPr>
              <a:t>tous les sujets </a:t>
            </a:r>
            <a:r>
              <a:rPr lang="fr-FR" dirty="0">
                <a:solidFill>
                  <a:srgbClr val="E75012"/>
                </a:solidFill>
                <a:latin typeface="Century Gothic" panose="020B0502020202020204" pitchFamily="34" charset="0"/>
              </a:rPr>
              <a:t>liés à </a:t>
            </a:r>
            <a:r>
              <a:rPr lang="fr-FR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l’alimentation  </a:t>
            </a:r>
            <a:endParaRPr lang="fr-FR" dirty="0">
              <a:solidFill>
                <a:srgbClr val="E7501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63674" y="1666849"/>
            <a:ext cx="4373794" cy="369332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Démarche systémique</a:t>
            </a:r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23411" y="2322486"/>
            <a:ext cx="4414057" cy="1020536"/>
          </a:xfrm>
          <a:prstGeom prst="rect">
            <a:avLst/>
          </a:prstGeom>
          <a:solidFill>
            <a:srgbClr val="9BBB59"/>
          </a:solidFill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defTabSz="12188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 enjeux</a:t>
            </a:r>
          </a:p>
          <a:p>
            <a:pPr marL="342900" indent="-342900" defTabSz="1218804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66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Assurer la transition alimentaire</a:t>
            </a:r>
          </a:p>
          <a:p>
            <a:pPr marL="342900" indent="-342900" defTabSz="121880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66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Relocaliser l’alimentation</a:t>
            </a:r>
            <a:endParaRPr lang="fr-FR" sz="1866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0295"/>
            <a:ext cx="1080120" cy="10702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9" y="1284350"/>
            <a:ext cx="3530138" cy="38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278" y="1740903"/>
            <a:ext cx="2508538" cy="415498"/>
          </a:xfrm>
          <a:prstGeom prst="rect">
            <a:avLst/>
          </a:prstGeom>
          <a:solidFill>
            <a:srgbClr val="AAA46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Structuration et consolidation des filières dans les territoires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28870" y="1740903"/>
            <a:ext cx="2570746" cy="577081"/>
          </a:xfrm>
          <a:prstGeom prst="rect">
            <a:avLst/>
          </a:prstGeom>
          <a:solidFill>
            <a:srgbClr val="C8551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Développement de la consommation de produits </a:t>
            </a:r>
            <a:r>
              <a:rPr lang="fr-F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locaux bruts et transformés </a:t>
            </a:r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et de qualité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27052" y="3784118"/>
            <a:ext cx="2330615" cy="415498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Éducation </a:t>
            </a:r>
            <a:r>
              <a:rPr lang="fr-F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alimentaire, santé nutrition </a:t>
            </a:r>
            <a:endParaRPr lang="fr-FR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1312481"/>
            <a:ext cx="209609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ÉCONOMIQUE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35896" y="1312481"/>
            <a:ext cx="209609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ENVIRONNEMENTALE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516216" y="1312481"/>
            <a:ext cx="209609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SOCIALE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06633" y="2265040"/>
            <a:ext cx="2509310" cy="415498"/>
          </a:xfrm>
          <a:prstGeom prst="rect">
            <a:avLst/>
          </a:prstGeom>
          <a:solidFill>
            <a:srgbClr val="AAA46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Rapprochement de l’offre et de la demande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02580" y="2811566"/>
            <a:ext cx="2514172" cy="415498"/>
          </a:xfrm>
          <a:prstGeom prst="rect">
            <a:avLst/>
          </a:prstGeom>
          <a:solidFill>
            <a:srgbClr val="AAA46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Maintien de la valeur ajoutée sur le territoire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2579" y="3338709"/>
            <a:ext cx="2514174" cy="577081"/>
          </a:xfrm>
          <a:prstGeom prst="rect">
            <a:avLst/>
          </a:prstGeom>
          <a:solidFill>
            <a:srgbClr val="AAA46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Contribution à l’installation d’agriculteurs et à la préservation des espaces agricoles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16216" y="2857062"/>
            <a:ext cx="2330615" cy="415498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Valorisation du </a:t>
            </a:r>
            <a:r>
              <a:rPr lang="fr-F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patrimoine culturel alimentaire, culinaire</a:t>
            </a:r>
            <a:endParaRPr lang="fr-FR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516216" y="1740903"/>
            <a:ext cx="2342729" cy="577081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Création </a:t>
            </a:r>
            <a:r>
              <a:rPr lang="fr-F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renforcement de liens entre les parties-prenantes, les acteurs du territoire</a:t>
            </a:r>
            <a:endParaRPr lang="fr-FR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527052" y="3405691"/>
            <a:ext cx="2330615" cy="253916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Accessibilité sociale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516216" y="2437838"/>
            <a:ext cx="2341451" cy="253916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Don alimentaire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28868" y="2429541"/>
            <a:ext cx="2570747" cy="577081"/>
          </a:xfrm>
          <a:prstGeom prst="rect">
            <a:avLst/>
          </a:prstGeom>
          <a:solidFill>
            <a:srgbClr val="C8551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Valorisation </a:t>
            </a:r>
            <a:r>
              <a:rPr lang="fr-F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des modes de </a:t>
            </a:r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production </a:t>
            </a:r>
            <a:r>
              <a:rPr lang="fr-F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agro écologique</a:t>
            </a:r>
          </a:p>
          <a:p>
            <a:pPr algn="ctr"/>
            <a:r>
              <a:rPr lang="fr-F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(dont AB)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428870" y="3130960"/>
            <a:ext cx="2570746" cy="415498"/>
          </a:xfrm>
          <a:prstGeom prst="rect">
            <a:avLst/>
          </a:prstGeom>
          <a:solidFill>
            <a:srgbClr val="C8551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Préservation de l’eau et des paysages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434285" y="3670796"/>
            <a:ext cx="2570747" cy="415498"/>
          </a:xfrm>
          <a:prstGeom prst="rect">
            <a:avLst/>
          </a:prstGeom>
          <a:solidFill>
            <a:srgbClr val="C8551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Lutte contre le gaspillage alimentaire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2993" y="210295"/>
            <a:ext cx="6673263" cy="675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cap="all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Qu’est ce qu’un PAT ? Sa finalité et ses enjeux</a:t>
            </a:r>
          </a:p>
          <a:p>
            <a:pPr>
              <a:lnSpc>
                <a:spcPct val="110000"/>
              </a:lnSpc>
            </a:pPr>
            <a:endParaRPr lang="fr-FR" b="1" cap="all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2993" y="662072"/>
            <a:ext cx="7681375" cy="37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fr-FR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En lien avec les enjeux du </a:t>
            </a:r>
            <a:r>
              <a:rPr lang="fr-FR" b="1" dirty="0" smtClean="0">
                <a:solidFill>
                  <a:srgbClr val="E75012"/>
                </a:solidFill>
                <a:latin typeface="Century Gothic" panose="020B0502020202020204" pitchFamily="34" charset="0"/>
              </a:rPr>
              <a:t>développement durable  </a:t>
            </a:r>
            <a:endParaRPr lang="fr-FR" b="1" dirty="0">
              <a:solidFill>
                <a:srgbClr val="E75012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01642" y="4058803"/>
            <a:ext cx="2514174" cy="738664"/>
          </a:xfrm>
          <a:prstGeom prst="rect">
            <a:avLst/>
          </a:prstGeom>
          <a:solidFill>
            <a:srgbClr val="AAA46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Contribution </a:t>
            </a:r>
            <a:r>
              <a:rPr lang="fr-F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 maintien et au développement et à l’attractivité des entreprises de transformation alimentaire</a:t>
            </a:r>
            <a:endParaRPr lang="fr-FR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31840" y="4290456"/>
            <a:ext cx="572582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PAT = Initiative nationale : 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fr-FR" sz="1200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Loi </a:t>
            </a:r>
            <a:r>
              <a:rPr lang="fr-FR" sz="1200" dirty="0">
                <a:solidFill>
                  <a:srgbClr val="D42B2B"/>
                </a:solidFill>
                <a:latin typeface="Century Gothic" panose="020B0502020202020204" pitchFamily="34" charset="0"/>
              </a:rPr>
              <a:t>d'avenir pour l'agriculture – </a:t>
            </a:r>
            <a:r>
              <a:rPr lang="fr-FR" sz="1200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2014, </a:t>
            </a:r>
            <a:r>
              <a:rPr lang="fr-FR" sz="1200" dirty="0" smtClean="0">
                <a:solidFill>
                  <a:srgbClr val="D42B2B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Renforcé </a:t>
            </a:r>
            <a:r>
              <a:rPr lang="fr-FR" sz="1200" dirty="0">
                <a:solidFill>
                  <a:srgbClr val="D42B2B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par le plan France Relance </a:t>
            </a:r>
            <a:r>
              <a:rPr lang="fr-FR" sz="1200" dirty="0" smtClean="0">
                <a:solidFill>
                  <a:srgbClr val="D42B2B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2020-22</a:t>
            </a:r>
            <a:endParaRPr lang="fr-FR" sz="1200" dirty="0">
              <a:solidFill>
                <a:srgbClr val="D42B2B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fr-FR" sz="1200" b="1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Décliné, piloté </a:t>
            </a:r>
            <a:r>
              <a:rPr lang="fr-FR" sz="1200" b="1" dirty="0">
                <a:solidFill>
                  <a:srgbClr val="D42B2B"/>
                </a:solidFill>
                <a:latin typeface="Century Gothic" panose="020B0502020202020204" pitchFamily="34" charset="0"/>
              </a:rPr>
              <a:t>en régions par les </a:t>
            </a:r>
            <a:r>
              <a:rPr lang="fr-FR" sz="1200" b="1" dirty="0" smtClean="0">
                <a:solidFill>
                  <a:srgbClr val="D42B2B"/>
                </a:solidFill>
                <a:latin typeface="Century Gothic" panose="020B0502020202020204" pitchFamily="34" charset="0"/>
              </a:rPr>
              <a:t>DRAAF</a:t>
            </a:r>
            <a:endParaRPr lang="fr-FR" sz="1200" b="1" dirty="0">
              <a:solidFill>
                <a:srgbClr val="D42B2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0295"/>
            <a:ext cx="1080120" cy="10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17691</TotalTime>
  <Words>1565</Words>
  <Application>Microsoft Office PowerPoint</Application>
  <PresentationFormat>Affichage à l'écran (16:9)</PresentationFormat>
  <Paragraphs>277</Paragraphs>
  <Slides>24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CenturyGothic</vt:lpstr>
      <vt:lpstr>Liberation Serif</vt:lpstr>
      <vt:lpstr>Tahoma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SO - ARAG</dc:creator>
  <cp:lastModifiedBy>Hippolyte REMY - ARAG</cp:lastModifiedBy>
  <cp:revision>939</cp:revision>
  <cp:lastPrinted>2023-01-23T06:11:14Z</cp:lastPrinted>
  <dcterms:created xsi:type="dcterms:W3CDTF">2019-06-04T08:18:08Z</dcterms:created>
  <dcterms:modified xsi:type="dcterms:W3CDTF">2024-06-18T08:25:59Z</dcterms:modified>
</cp:coreProperties>
</file>